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2"/>
  </p:notesMasterIdLst>
  <p:sldIdLst>
    <p:sldId id="258" r:id="rId2"/>
    <p:sldId id="283" r:id="rId3"/>
    <p:sldId id="285" r:id="rId4"/>
    <p:sldId id="288" r:id="rId5"/>
    <p:sldId id="270" r:id="rId6"/>
    <p:sldId id="259" r:id="rId7"/>
    <p:sldId id="272" r:id="rId8"/>
    <p:sldId id="273" r:id="rId9"/>
    <p:sldId id="287" r:id="rId10"/>
    <p:sldId id="281" r:id="rId11"/>
    <p:sldId id="266" r:id="rId12"/>
    <p:sldId id="269" r:id="rId13"/>
    <p:sldId id="286" r:id="rId14"/>
    <p:sldId id="276" r:id="rId15"/>
    <p:sldId id="277" r:id="rId16"/>
    <p:sldId id="271" r:id="rId17"/>
    <p:sldId id="282" r:id="rId18"/>
    <p:sldId id="278" r:id="rId19"/>
    <p:sldId id="279" r:id="rId20"/>
    <p:sldId id="267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714BC34-7768-4C95-A762-36B0DF5BBD64}">
          <p14:sldIdLst>
            <p14:sldId id="258"/>
            <p14:sldId id="283"/>
            <p14:sldId id="285"/>
            <p14:sldId id="288"/>
            <p14:sldId id="270"/>
            <p14:sldId id="259"/>
            <p14:sldId id="272"/>
          </p14:sldIdLst>
        </p14:section>
        <p14:section name="Untitled Section" id="{22017A6C-BBAF-4DAF-AF6F-AE790311638A}">
          <p14:sldIdLst>
            <p14:sldId id="273"/>
            <p14:sldId id="287"/>
            <p14:sldId id="281"/>
            <p14:sldId id="266"/>
            <p14:sldId id="269"/>
            <p14:sldId id="286"/>
            <p14:sldId id="276"/>
            <p14:sldId id="277"/>
            <p14:sldId id="271"/>
            <p14:sldId id="282"/>
            <p14:sldId id="278"/>
            <p14:sldId id="279"/>
            <p14:sldId id="26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CA81"/>
    <a:srgbClr val="CECA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649863-37AB-93B3-AF82-B865A0CE55EB}" v="342" dt="2022-11-15T06:10:09.630"/>
    <p1510:client id="{2A46C451-196D-D540-A5A3-D637E8D7BE1D}" v="69" dt="2022-11-15T04:42:31.118"/>
    <p1510:client id="{4824AEB7-E30C-4144-BF42-1C1E72C6BBFD}" v="762" dt="2022-11-07T16:28:00.753"/>
    <p1510:client id="{49E015EA-C5B4-458D-ACEB-F761F4656F29}" v="42" dt="2022-11-07T14:44:15.681"/>
    <p1510:client id="{53E8EB82-9575-F1BF-8A6E-78AF85F14C1D}" v="36" dt="2022-11-15T07:15:28.175"/>
    <p1510:client id="{58B00464-127D-400F-B5BE-7F0C4994594C}" v="10" dt="2022-11-08T07:28:25.189"/>
    <p1510:client id="{6B76A427-1680-44DA-BAF7-45DDC3A728EB}" v="3" dt="2022-11-07T16:36:27.397"/>
    <p1510:client id="{864F02AC-EB93-DB4A-3163-CA90714F3FD2}" v="1" dt="2022-11-15T04:23:09.501"/>
    <p1510:client id="{8F18E26A-0515-405E-9E94-88FF36157118}" v="18" dt="2022-12-04T16:11:24.151"/>
    <p1510:client id="{929B505A-BB9B-46D1-B62B-B5303399A133}" v="6" dt="2022-11-07T16:26:07.538"/>
    <p1510:client id="{C344607B-5870-488F-8BD1-BE15BEAFCDDA}" v="142" dt="2022-11-07T14:39:57.066"/>
    <p1510:client id="{CDD05FA1-9542-1588-D212-FAD830DF43E5}" v="182" dt="2022-11-15T04:47:59.170"/>
    <p1510:client id="{D4AB1C67-D7BB-4448-AF5C-FF033C541760}" v="4" dt="2022-11-07T14:35:24.760"/>
    <p1510:client id="{DFCF8C3E-D255-AEE2-65D0-B101D44399C4}" v="55" dt="2022-11-15T07:39:07.119"/>
    <p1510:client id="{F3E48105-2A7C-A914-C7CD-4C020E066B41}" v="203" dt="2022-11-15T04:37:00.9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41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2C42B2-AB60-497D-893D-88DAC20E1270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50B0F0F-FCC4-4917-ADD9-C62DA04C0702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If birds are eliminated from the ecosystem by human tech, the ecosystem will collapse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E88DF8B6-FD83-485C-AA3F-D9D64A3D6668}" type="parTrans" cxnId="{974B6439-E536-4186-B8DE-8230C133021A}">
      <dgm:prSet/>
      <dgm:spPr/>
      <dgm:t>
        <a:bodyPr/>
        <a:lstStyle/>
        <a:p>
          <a:endParaRPr lang="en-US"/>
        </a:p>
      </dgm:t>
    </dgm:pt>
    <dgm:pt modelId="{C25F05E8-6D35-4553-BA5E-ED766FB523B2}" type="sibTrans" cxnId="{974B6439-E536-4186-B8DE-8230C133021A}">
      <dgm:prSet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D9CD4FD0-6AB3-4519-877F-C1A3E272CD9B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Birds and ecosystem</a:t>
          </a:r>
          <a:endParaRPr lang="en-US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F97B69C-0B1F-4614-A88C-AFA3EC3B1CDF}" type="parTrans" cxnId="{8F010180-C066-43B0-B109-58A808DA95B7}">
      <dgm:prSet/>
      <dgm:spPr/>
      <dgm:t>
        <a:bodyPr/>
        <a:lstStyle/>
        <a:p>
          <a:endParaRPr lang="en-US"/>
        </a:p>
      </dgm:t>
    </dgm:pt>
    <dgm:pt modelId="{45A11C32-AC65-44BC-805A-6F59C81AAE44}" type="sibTrans" cxnId="{8F010180-C066-43B0-B109-58A808DA95B7}">
      <dgm:prSet/>
      <dgm:spPr/>
      <dgm:t>
        <a:bodyPr/>
        <a:lstStyle/>
        <a:p>
          <a:endParaRPr lang="en-US"/>
        </a:p>
      </dgm:t>
    </dgm:pt>
    <dgm:pt modelId="{1029256B-11DE-4481-8D7F-2C7E0EC8B4E4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we are influenced by birds in many ways</a:t>
          </a:r>
        </a:p>
      </dgm:t>
    </dgm:pt>
    <dgm:pt modelId="{7D06E710-090D-4858-95F8-999A6538EE96}" type="parTrans" cxnId="{E670E596-F227-45BD-B3F7-685A310D9820}">
      <dgm:prSet/>
      <dgm:spPr/>
      <dgm:t>
        <a:bodyPr/>
        <a:lstStyle/>
        <a:p>
          <a:endParaRPr lang="en-US"/>
        </a:p>
      </dgm:t>
    </dgm:pt>
    <dgm:pt modelId="{4559C4AB-075F-478E-A4A3-E4ADF10127F6}" type="sibTrans" cxnId="{E670E596-F227-45BD-B3F7-685A310D9820}">
      <dgm:prSet/>
      <dgm:spPr>
        <a:blipFill dpi="0" rotWithShape="0">
          <a:blip xmlns:r="http://schemas.openxmlformats.org/officeDocument/2006/relationships" r:embed="rId2"/>
          <a:srcRect/>
          <a:stretch>
            <a:fillRect t="1090" b="1816"/>
          </a:stretch>
        </a:blipFill>
      </dgm:spPr>
      <dgm:t>
        <a:bodyPr/>
        <a:lstStyle/>
        <a:p>
          <a:endParaRPr lang="en-US"/>
        </a:p>
      </dgm:t>
    </dgm:pt>
    <dgm:pt modelId="{AEF33EDB-6EF9-45B1-A562-6E16139B670F}" type="pres">
      <dgm:prSet presAssocID="{7A2C42B2-AB60-497D-893D-88DAC20E1270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8A6CCFF9-727B-43C4-B1A6-E594AC728FD2}" type="pres">
      <dgm:prSet presAssocID="{A50B0F0F-FCC4-4917-ADD9-C62DA04C0702}" presName="composite" presStyleCnt="0"/>
      <dgm:spPr/>
    </dgm:pt>
    <dgm:pt modelId="{CCCDB0AC-1A56-4405-9601-4424D73C7EEA}" type="pres">
      <dgm:prSet presAssocID="{A50B0F0F-FCC4-4917-ADD9-C62DA04C0702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650157-F418-49EF-A73E-3A3F4274510C}" type="pres">
      <dgm:prSet presAssocID="{A50B0F0F-FCC4-4917-ADD9-C62DA04C0702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44FEBD35-1EB5-4A5B-BF62-15D437E22E50}" type="pres">
      <dgm:prSet presAssocID="{A50B0F0F-FCC4-4917-ADD9-C62DA04C0702}" presName="BalanceSpacing" presStyleCnt="0"/>
      <dgm:spPr/>
    </dgm:pt>
    <dgm:pt modelId="{CCE6436A-07B8-499B-9DDE-5BF1F3E3B778}" type="pres">
      <dgm:prSet presAssocID="{A50B0F0F-FCC4-4917-ADD9-C62DA04C0702}" presName="BalanceSpacing1" presStyleCnt="0"/>
      <dgm:spPr/>
    </dgm:pt>
    <dgm:pt modelId="{457BF8E9-0F61-472F-9713-01BDFFFC44D6}" type="pres">
      <dgm:prSet presAssocID="{C25F05E8-6D35-4553-BA5E-ED766FB523B2}" presName="Accent1Text" presStyleLbl="node1" presStyleIdx="1" presStyleCnt="6" custScaleX="128370" custLinFactY="69883" custLinFactNeighborX="-15097" custLinFactNeighborY="100000"/>
      <dgm:spPr/>
      <dgm:t>
        <a:bodyPr/>
        <a:lstStyle/>
        <a:p>
          <a:endParaRPr lang="en-US"/>
        </a:p>
      </dgm:t>
    </dgm:pt>
    <dgm:pt modelId="{0E5C9F66-2507-47D8-9591-D3FE2B416194}" type="pres">
      <dgm:prSet presAssocID="{C25F05E8-6D35-4553-BA5E-ED766FB523B2}" presName="spaceBetweenRectangles" presStyleCnt="0"/>
      <dgm:spPr/>
    </dgm:pt>
    <dgm:pt modelId="{A1BD9D44-C7E8-47F6-AAE9-0BDD3334F766}" type="pres">
      <dgm:prSet presAssocID="{D9CD4FD0-6AB3-4519-877F-C1A3E272CD9B}" presName="composite" presStyleCnt="0"/>
      <dgm:spPr/>
    </dgm:pt>
    <dgm:pt modelId="{3170414E-88C2-4A92-8E9D-14B219B96207}" type="pres">
      <dgm:prSet presAssocID="{D9CD4FD0-6AB3-4519-877F-C1A3E272CD9B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C8ACF6-403A-4784-92AE-F3EF0D8EA25D}" type="pres">
      <dgm:prSet presAssocID="{D9CD4FD0-6AB3-4519-877F-C1A3E272CD9B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C367E418-8B2E-4ADF-BA59-7E445C53157D}" type="pres">
      <dgm:prSet presAssocID="{D9CD4FD0-6AB3-4519-877F-C1A3E272CD9B}" presName="BalanceSpacing" presStyleCnt="0"/>
      <dgm:spPr/>
    </dgm:pt>
    <dgm:pt modelId="{9AD880A6-BCE8-4D19-84FA-4BD13BEA4996}" type="pres">
      <dgm:prSet presAssocID="{D9CD4FD0-6AB3-4519-877F-C1A3E272CD9B}" presName="BalanceSpacing1" presStyleCnt="0"/>
      <dgm:spPr/>
    </dgm:pt>
    <dgm:pt modelId="{57AE1912-81F6-479A-8B49-65517DD3EDE2}" type="pres">
      <dgm:prSet presAssocID="{45A11C32-AC65-44BC-805A-6F59C81AAE44}" presName="Accent1Text" presStyleLbl="node1" presStyleIdx="3" presStyleCnt="6"/>
      <dgm:spPr/>
      <dgm:t>
        <a:bodyPr/>
        <a:lstStyle/>
        <a:p>
          <a:endParaRPr lang="en-US"/>
        </a:p>
      </dgm:t>
    </dgm:pt>
    <dgm:pt modelId="{5ED82C7A-410B-4FEA-B0B3-13A784FB8E42}" type="pres">
      <dgm:prSet presAssocID="{45A11C32-AC65-44BC-805A-6F59C81AAE44}" presName="spaceBetweenRectangles" presStyleCnt="0"/>
      <dgm:spPr/>
    </dgm:pt>
    <dgm:pt modelId="{B19FB98C-674E-4A01-9C1E-ABBD921CD46A}" type="pres">
      <dgm:prSet presAssocID="{1029256B-11DE-4481-8D7F-2C7E0EC8B4E4}" presName="composite" presStyleCnt="0"/>
      <dgm:spPr/>
    </dgm:pt>
    <dgm:pt modelId="{8D5ADBBF-D7B5-4241-B8CC-A9235CB3A725}" type="pres">
      <dgm:prSet presAssocID="{1029256B-11DE-4481-8D7F-2C7E0EC8B4E4}" presName="Parent1" presStyleLbl="node1" presStyleIdx="4" presStyleCnt="6" custLinFactNeighborX="3712" custLinFactNeighborY="-32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F06F9A-C48B-47F3-A8B2-10A3D65AA803}" type="pres">
      <dgm:prSet presAssocID="{1029256B-11DE-4481-8D7F-2C7E0EC8B4E4}" presName="Childtext1" presStyleLbl="revTx" presStyleIdx="2" presStyleCnt="3" custLinFactNeighborX="65067">
        <dgm:presLayoutVars>
          <dgm:chMax val="0"/>
          <dgm:chPref val="0"/>
          <dgm:bulletEnabled val="1"/>
        </dgm:presLayoutVars>
      </dgm:prSet>
      <dgm:spPr/>
    </dgm:pt>
    <dgm:pt modelId="{1858C2CB-0D4A-4710-B4B0-9547ADEBD033}" type="pres">
      <dgm:prSet presAssocID="{1029256B-11DE-4481-8D7F-2C7E0EC8B4E4}" presName="BalanceSpacing" presStyleCnt="0"/>
      <dgm:spPr/>
    </dgm:pt>
    <dgm:pt modelId="{C762CBCB-0D11-4939-824A-BE291E4BB0F7}" type="pres">
      <dgm:prSet presAssocID="{1029256B-11DE-4481-8D7F-2C7E0EC8B4E4}" presName="BalanceSpacing1" presStyleCnt="0"/>
      <dgm:spPr/>
    </dgm:pt>
    <dgm:pt modelId="{9874D3CA-8728-47E9-BCE3-F74B13121222}" type="pres">
      <dgm:prSet presAssocID="{4559C4AB-075F-478E-A4A3-E4ADF10127F6}" presName="Accent1Text" presStyleLbl="node1" presStyleIdx="5" presStyleCnt="6" custScaleX="142686" custLinFactY="-66623" custLinFactNeighborX="-25044" custLinFactNeighborY="-100000"/>
      <dgm:spPr/>
      <dgm:t>
        <a:bodyPr/>
        <a:lstStyle/>
        <a:p>
          <a:endParaRPr lang="en-US"/>
        </a:p>
      </dgm:t>
    </dgm:pt>
  </dgm:ptLst>
  <dgm:cxnLst>
    <dgm:cxn modelId="{56D8D713-749D-44CD-8B3A-AA425BDC1A72}" type="presOf" srcId="{D9CD4FD0-6AB3-4519-877F-C1A3E272CD9B}" destId="{3170414E-88C2-4A92-8E9D-14B219B96207}" srcOrd="0" destOrd="0" presId="urn:microsoft.com/office/officeart/2008/layout/AlternatingHexagons"/>
    <dgm:cxn modelId="{89A7DC30-E2D6-4C0B-A395-A709E5D6C651}" type="presOf" srcId="{7A2C42B2-AB60-497D-893D-88DAC20E1270}" destId="{AEF33EDB-6EF9-45B1-A562-6E16139B670F}" srcOrd="0" destOrd="0" presId="urn:microsoft.com/office/officeart/2008/layout/AlternatingHexagons"/>
    <dgm:cxn modelId="{72AFE429-F6B8-4FD9-A79B-435E08B926A0}" type="presOf" srcId="{A50B0F0F-FCC4-4917-ADD9-C62DA04C0702}" destId="{CCCDB0AC-1A56-4405-9601-4424D73C7EEA}" srcOrd="0" destOrd="0" presId="urn:microsoft.com/office/officeart/2008/layout/AlternatingHexagons"/>
    <dgm:cxn modelId="{82ADBAFF-D96D-4440-958C-B225CEB48525}" type="presOf" srcId="{45A11C32-AC65-44BC-805A-6F59C81AAE44}" destId="{57AE1912-81F6-479A-8B49-65517DD3EDE2}" srcOrd="0" destOrd="0" presId="urn:microsoft.com/office/officeart/2008/layout/AlternatingHexagons"/>
    <dgm:cxn modelId="{E670E596-F227-45BD-B3F7-685A310D9820}" srcId="{7A2C42B2-AB60-497D-893D-88DAC20E1270}" destId="{1029256B-11DE-4481-8D7F-2C7E0EC8B4E4}" srcOrd="2" destOrd="0" parTransId="{7D06E710-090D-4858-95F8-999A6538EE96}" sibTransId="{4559C4AB-075F-478E-A4A3-E4ADF10127F6}"/>
    <dgm:cxn modelId="{974B6439-E536-4186-B8DE-8230C133021A}" srcId="{7A2C42B2-AB60-497D-893D-88DAC20E1270}" destId="{A50B0F0F-FCC4-4917-ADD9-C62DA04C0702}" srcOrd="0" destOrd="0" parTransId="{E88DF8B6-FD83-485C-AA3F-D9D64A3D6668}" sibTransId="{C25F05E8-6D35-4553-BA5E-ED766FB523B2}"/>
    <dgm:cxn modelId="{8F010180-C066-43B0-B109-58A808DA95B7}" srcId="{7A2C42B2-AB60-497D-893D-88DAC20E1270}" destId="{D9CD4FD0-6AB3-4519-877F-C1A3E272CD9B}" srcOrd="1" destOrd="0" parTransId="{9F97B69C-0B1F-4614-A88C-AFA3EC3B1CDF}" sibTransId="{45A11C32-AC65-44BC-805A-6F59C81AAE44}"/>
    <dgm:cxn modelId="{9C67FF84-9E0A-4B26-9FE7-497C4439C38F}" type="presOf" srcId="{4559C4AB-075F-478E-A4A3-E4ADF10127F6}" destId="{9874D3CA-8728-47E9-BCE3-F74B13121222}" srcOrd="0" destOrd="0" presId="urn:microsoft.com/office/officeart/2008/layout/AlternatingHexagons"/>
    <dgm:cxn modelId="{FCC79B77-1104-4C46-83F5-9E25EF3F5E58}" type="presOf" srcId="{1029256B-11DE-4481-8D7F-2C7E0EC8B4E4}" destId="{8D5ADBBF-D7B5-4241-B8CC-A9235CB3A725}" srcOrd="0" destOrd="0" presId="urn:microsoft.com/office/officeart/2008/layout/AlternatingHexagons"/>
    <dgm:cxn modelId="{B443CC6E-C84D-4EA2-87FB-54F273C7A50E}" type="presOf" srcId="{C25F05E8-6D35-4553-BA5E-ED766FB523B2}" destId="{457BF8E9-0F61-472F-9713-01BDFFFC44D6}" srcOrd="0" destOrd="0" presId="urn:microsoft.com/office/officeart/2008/layout/AlternatingHexagons"/>
    <dgm:cxn modelId="{F6498218-996E-4782-84E1-C460F41980AE}" type="presParOf" srcId="{AEF33EDB-6EF9-45B1-A562-6E16139B670F}" destId="{8A6CCFF9-727B-43C4-B1A6-E594AC728FD2}" srcOrd="0" destOrd="0" presId="urn:microsoft.com/office/officeart/2008/layout/AlternatingHexagons"/>
    <dgm:cxn modelId="{16E6B11B-7007-4A32-8581-56C40C40F1A4}" type="presParOf" srcId="{8A6CCFF9-727B-43C4-B1A6-E594AC728FD2}" destId="{CCCDB0AC-1A56-4405-9601-4424D73C7EEA}" srcOrd="0" destOrd="0" presId="urn:microsoft.com/office/officeart/2008/layout/AlternatingHexagons"/>
    <dgm:cxn modelId="{2A24F953-F11D-40BF-84D0-82521259C50A}" type="presParOf" srcId="{8A6CCFF9-727B-43C4-B1A6-E594AC728FD2}" destId="{C0650157-F418-49EF-A73E-3A3F4274510C}" srcOrd="1" destOrd="0" presId="urn:microsoft.com/office/officeart/2008/layout/AlternatingHexagons"/>
    <dgm:cxn modelId="{2E899D2D-0BB2-40EB-9EE5-BECE0960D196}" type="presParOf" srcId="{8A6CCFF9-727B-43C4-B1A6-E594AC728FD2}" destId="{44FEBD35-1EB5-4A5B-BF62-15D437E22E50}" srcOrd="2" destOrd="0" presId="urn:microsoft.com/office/officeart/2008/layout/AlternatingHexagons"/>
    <dgm:cxn modelId="{9E75628A-E676-41E1-B6C9-3D0B5B517921}" type="presParOf" srcId="{8A6CCFF9-727B-43C4-B1A6-E594AC728FD2}" destId="{CCE6436A-07B8-499B-9DDE-5BF1F3E3B778}" srcOrd="3" destOrd="0" presId="urn:microsoft.com/office/officeart/2008/layout/AlternatingHexagons"/>
    <dgm:cxn modelId="{B37F8B96-3C9A-45CC-9B31-CE1C4927BC5C}" type="presParOf" srcId="{8A6CCFF9-727B-43C4-B1A6-E594AC728FD2}" destId="{457BF8E9-0F61-472F-9713-01BDFFFC44D6}" srcOrd="4" destOrd="0" presId="urn:microsoft.com/office/officeart/2008/layout/AlternatingHexagons"/>
    <dgm:cxn modelId="{0C4D1489-EC12-4BA4-9E93-93EB642DF9A6}" type="presParOf" srcId="{AEF33EDB-6EF9-45B1-A562-6E16139B670F}" destId="{0E5C9F66-2507-47D8-9591-D3FE2B416194}" srcOrd="1" destOrd="0" presId="urn:microsoft.com/office/officeart/2008/layout/AlternatingHexagons"/>
    <dgm:cxn modelId="{177C14D0-CC57-463A-B7C8-E1A107060EC2}" type="presParOf" srcId="{AEF33EDB-6EF9-45B1-A562-6E16139B670F}" destId="{A1BD9D44-C7E8-47F6-AAE9-0BDD3334F766}" srcOrd="2" destOrd="0" presId="urn:microsoft.com/office/officeart/2008/layout/AlternatingHexagons"/>
    <dgm:cxn modelId="{12B1C1FD-E6D4-4206-ADD0-AECDBBBEDA9F}" type="presParOf" srcId="{A1BD9D44-C7E8-47F6-AAE9-0BDD3334F766}" destId="{3170414E-88C2-4A92-8E9D-14B219B96207}" srcOrd="0" destOrd="0" presId="urn:microsoft.com/office/officeart/2008/layout/AlternatingHexagons"/>
    <dgm:cxn modelId="{AB299BD3-E58A-4FCE-884E-16C74906B2CA}" type="presParOf" srcId="{A1BD9D44-C7E8-47F6-AAE9-0BDD3334F766}" destId="{09C8ACF6-403A-4784-92AE-F3EF0D8EA25D}" srcOrd="1" destOrd="0" presId="urn:microsoft.com/office/officeart/2008/layout/AlternatingHexagons"/>
    <dgm:cxn modelId="{FC416248-D25D-43BF-A3D5-94753CA17D46}" type="presParOf" srcId="{A1BD9D44-C7E8-47F6-AAE9-0BDD3334F766}" destId="{C367E418-8B2E-4ADF-BA59-7E445C53157D}" srcOrd="2" destOrd="0" presId="urn:microsoft.com/office/officeart/2008/layout/AlternatingHexagons"/>
    <dgm:cxn modelId="{AE34387E-8592-41BC-8BB6-0DAFFCD39B98}" type="presParOf" srcId="{A1BD9D44-C7E8-47F6-AAE9-0BDD3334F766}" destId="{9AD880A6-BCE8-4D19-84FA-4BD13BEA4996}" srcOrd="3" destOrd="0" presId="urn:microsoft.com/office/officeart/2008/layout/AlternatingHexagons"/>
    <dgm:cxn modelId="{959C0443-425E-4691-B126-F0F550A6B386}" type="presParOf" srcId="{A1BD9D44-C7E8-47F6-AAE9-0BDD3334F766}" destId="{57AE1912-81F6-479A-8B49-65517DD3EDE2}" srcOrd="4" destOrd="0" presId="urn:microsoft.com/office/officeart/2008/layout/AlternatingHexagons"/>
    <dgm:cxn modelId="{5652F174-FC7F-412E-8736-A696655EF1B0}" type="presParOf" srcId="{AEF33EDB-6EF9-45B1-A562-6E16139B670F}" destId="{5ED82C7A-410B-4FEA-B0B3-13A784FB8E42}" srcOrd="3" destOrd="0" presId="urn:microsoft.com/office/officeart/2008/layout/AlternatingHexagons"/>
    <dgm:cxn modelId="{FB784FD2-5702-4979-BAEB-3938D419FB9C}" type="presParOf" srcId="{AEF33EDB-6EF9-45B1-A562-6E16139B670F}" destId="{B19FB98C-674E-4A01-9C1E-ABBD921CD46A}" srcOrd="4" destOrd="0" presId="urn:microsoft.com/office/officeart/2008/layout/AlternatingHexagons"/>
    <dgm:cxn modelId="{43AF0AB3-585B-4577-870E-EB2AF1D3ED38}" type="presParOf" srcId="{B19FB98C-674E-4A01-9C1E-ABBD921CD46A}" destId="{8D5ADBBF-D7B5-4241-B8CC-A9235CB3A725}" srcOrd="0" destOrd="0" presId="urn:microsoft.com/office/officeart/2008/layout/AlternatingHexagons"/>
    <dgm:cxn modelId="{66EFC08F-8236-4020-A196-645376498F3D}" type="presParOf" srcId="{B19FB98C-674E-4A01-9C1E-ABBD921CD46A}" destId="{66F06F9A-C48B-47F3-A8B2-10A3D65AA803}" srcOrd="1" destOrd="0" presId="urn:microsoft.com/office/officeart/2008/layout/AlternatingHexagons"/>
    <dgm:cxn modelId="{C8417955-8556-4036-91FD-FF8C0FBFF967}" type="presParOf" srcId="{B19FB98C-674E-4A01-9C1E-ABBD921CD46A}" destId="{1858C2CB-0D4A-4710-B4B0-9547ADEBD033}" srcOrd="2" destOrd="0" presId="urn:microsoft.com/office/officeart/2008/layout/AlternatingHexagons"/>
    <dgm:cxn modelId="{69414C98-C550-4559-9DFD-B2002A0279A5}" type="presParOf" srcId="{B19FB98C-674E-4A01-9C1E-ABBD921CD46A}" destId="{C762CBCB-0D11-4939-824A-BE291E4BB0F7}" srcOrd="3" destOrd="0" presId="urn:microsoft.com/office/officeart/2008/layout/AlternatingHexagons"/>
    <dgm:cxn modelId="{1068BB01-F50A-4B9A-8755-EB8BA499228D}" type="presParOf" srcId="{B19FB98C-674E-4A01-9C1E-ABBD921CD46A}" destId="{9874D3CA-8728-47E9-BCE3-F74B13121222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CDB0AC-1A56-4405-9601-4424D73C7EEA}">
      <dsp:nvSpPr>
        <dsp:cNvPr id="0" name=""/>
        <dsp:cNvSpPr/>
      </dsp:nvSpPr>
      <dsp:spPr>
        <a:xfrm rot="5400000">
          <a:off x="5391270" y="168224"/>
          <a:ext cx="2539936" cy="2209745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If birds are eliminated from the ecosystem by human tech, the ecosystem will collapse</a:t>
          </a:r>
          <a:r>
            <a:rPr lang="en-US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 rot="-5400000">
        <a:off x="5900717" y="398936"/>
        <a:ext cx="1521041" cy="1748322"/>
      </dsp:txXfrm>
    </dsp:sp>
    <dsp:sp modelId="{C0650157-F418-49EF-A73E-3A3F4274510C}">
      <dsp:nvSpPr>
        <dsp:cNvPr id="0" name=""/>
        <dsp:cNvSpPr/>
      </dsp:nvSpPr>
      <dsp:spPr>
        <a:xfrm>
          <a:off x="7833165" y="511115"/>
          <a:ext cx="2834569" cy="15239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7BF8E9-0F61-472F-9713-01BDFFFC44D6}">
      <dsp:nvSpPr>
        <dsp:cNvPr id="0" name=""/>
        <dsp:cNvSpPr/>
      </dsp:nvSpPr>
      <dsp:spPr>
        <a:xfrm rot="5400000">
          <a:off x="2671140" y="4169692"/>
          <a:ext cx="2539936" cy="2836649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 rot="-5400000">
        <a:off x="2995559" y="4741371"/>
        <a:ext cx="1891099" cy="1693290"/>
      </dsp:txXfrm>
    </dsp:sp>
    <dsp:sp modelId="{3170414E-88C2-4A92-8E9D-14B219B96207}">
      <dsp:nvSpPr>
        <dsp:cNvPr id="0" name=""/>
        <dsp:cNvSpPr/>
      </dsp:nvSpPr>
      <dsp:spPr>
        <a:xfrm rot="5400000">
          <a:off x="4193435" y="2324122"/>
          <a:ext cx="2539936" cy="2209745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Birds and ecosystem</a:t>
          </a:r>
          <a:endParaRPr lang="en-US" sz="17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4702882" y="2554834"/>
        <a:ext cx="1521041" cy="1748322"/>
      </dsp:txXfrm>
    </dsp:sp>
    <dsp:sp modelId="{09C8ACF6-403A-4784-92AE-F3EF0D8EA25D}">
      <dsp:nvSpPr>
        <dsp:cNvPr id="0" name=""/>
        <dsp:cNvSpPr/>
      </dsp:nvSpPr>
      <dsp:spPr>
        <a:xfrm>
          <a:off x="1523962" y="2667013"/>
          <a:ext cx="2743131" cy="15239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AE1912-81F6-479A-8B49-65517DD3EDE2}">
      <dsp:nvSpPr>
        <dsp:cNvPr id="0" name=""/>
        <dsp:cNvSpPr/>
      </dsp:nvSpPr>
      <dsp:spPr>
        <a:xfrm rot="5400000">
          <a:off x="6579960" y="2324122"/>
          <a:ext cx="2539936" cy="2209745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 rot="-5400000">
        <a:off x="7089407" y="2554834"/>
        <a:ext cx="1521041" cy="1748322"/>
      </dsp:txXfrm>
    </dsp:sp>
    <dsp:sp modelId="{8D5ADBBF-D7B5-4241-B8CC-A9235CB3A725}">
      <dsp:nvSpPr>
        <dsp:cNvPr id="0" name=""/>
        <dsp:cNvSpPr/>
      </dsp:nvSpPr>
      <dsp:spPr>
        <a:xfrm rot="5400000">
          <a:off x="5473295" y="4471715"/>
          <a:ext cx="2539936" cy="2209745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we are influenced by birds in many ways</a:t>
          </a:r>
        </a:p>
      </dsp:txBody>
      <dsp:txXfrm rot="-5400000">
        <a:off x="5982742" y="4702427"/>
        <a:ext cx="1521041" cy="1748322"/>
      </dsp:txXfrm>
    </dsp:sp>
    <dsp:sp modelId="{66F06F9A-C48B-47F3-A8B2-10A3D65AA803}">
      <dsp:nvSpPr>
        <dsp:cNvPr id="0" name=""/>
        <dsp:cNvSpPr/>
      </dsp:nvSpPr>
      <dsp:spPr>
        <a:xfrm>
          <a:off x="9357127" y="4822912"/>
          <a:ext cx="2834569" cy="15239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74D3CA-8728-47E9-BCE3-F74B13121222}">
      <dsp:nvSpPr>
        <dsp:cNvPr id="0" name=""/>
        <dsp:cNvSpPr/>
      </dsp:nvSpPr>
      <dsp:spPr>
        <a:xfrm rot="5400000">
          <a:off x="2451336" y="-223724"/>
          <a:ext cx="2539936" cy="3152996"/>
        </a:xfrm>
        <a:prstGeom prst="hexagon">
          <a:avLst>
            <a:gd name="adj" fmla="val 25000"/>
            <a:gd name="vf" fmla="val 115470"/>
          </a:avLst>
        </a:prstGeom>
        <a:blipFill dpi="0" rotWithShape="0">
          <a:blip xmlns:r="http://schemas.openxmlformats.org/officeDocument/2006/relationships" r:embed="rId2"/>
          <a:srcRect/>
          <a:stretch>
            <a:fillRect t="1090" b="1816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 rot="-5400000">
        <a:off x="2670305" y="506129"/>
        <a:ext cx="2101998" cy="16932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A3983C-D82C-4D36-8EF9-C674E51E6C22}" type="datetimeFigureOut">
              <a:rPr lang="en-IN" smtClean="0"/>
              <a:t>16-12-2022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265D74-5229-4948-B9C8-AFE70F9687E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67075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65D74-5229-4948-B9C8-AFE70F9687E4}" type="slidenum">
              <a:rPr lang="en-IN" smtClean="0"/>
              <a:t>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06554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65D74-5229-4948-B9C8-AFE70F9687E4}" type="slidenum">
              <a:rPr lang="en-IN" smtClean="0"/>
              <a:t>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50325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65D74-5229-4948-B9C8-AFE70F9687E4}" type="slidenum">
              <a:rPr lang="en-IN" smtClean="0"/>
              <a:t>10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432751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65D74-5229-4948-B9C8-AFE70F9687E4}" type="slidenum">
              <a:rPr lang="en-IN" smtClean="0"/>
              <a:t>11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98769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65D74-5229-4948-B9C8-AFE70F9687E4}" type="slidenum">
              <a:rPr lang="en-IN" smtClean="0"/>
              <a:t>15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055519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65D74-5229-4948-B9C8-AFE70F9687E4}" type="slidenum">
              <a:rPr lang="en-IN" smtClean="0"/>
              <a:t>17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21792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DAB4F-ABA6-467E-920B-844BBA5C4DA5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3E0F6-B90F-460B-9BD0-72A91E7512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998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DAB4F-ABA6-467E-920B-844BBA5C4DA5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3E0F6-B90F-460B-9BD0-72A91E7512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831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DAB4F-ABA6-467E-920B-844BBA5C4DA5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3E0F6-B90F-460B-9BD0-72A91E7512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119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DAB4F-ABA6-467E-920B-844BBA5C4DA5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3E0F6-B90F-460B-9BD0-72A91E7512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748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DAB4F-ABA6-467E-920B-844BBA5C4DA5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3E0F6-B90F-460B-9BD0-72A91E7512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677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DAB4F-ABA6-467E-920B-844BBA5C4DA5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3E0F6-B90F-460B-9BD0-72A91E7512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611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DAB4F-ABA6-467E-920B-844BBA5C4DA5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3E0F6-B90F-460B-9BD0-72A91E7512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904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DAB4F-ABA6-467E-920B-844BBA5C4DA5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3E0F6-B90F-460B-9BD0-72A91E7512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120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DAB4F-ABA6-467E-920B-844BBA5C4DA5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3E0F6-B90F-460B-9BD0-72A91E7512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291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DAB4F-ABA6-467E-920B-844BBA5C4DA5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3E0F6-B90F-460B-9BD0-72A91E7512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916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DAB4F-ABA6-467E-920B-844BBA5C4DA5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3E0F6-B90F-460B-9BD0-72A91E7512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660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FDAB4F-ABA6-467E-920B-844BBA5C4DA5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3E0F6-B90F-460B-9BD0-72A91E7512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605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13" Type="http://schemas.openxmlformats.org/officeDocument/2006/relationships/image" Target="../media/image32.gif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diagramColors" Target="../diagrams/colors1.xml"/><Relationship Id="rId5" Type="http://schemas.openxmlformats.org/officeDocument/2006/relationships/image" Target="../media/image27.png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26.png"/><Relationship Id="rId9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10" Type="http://schemas.openxmlformats.org/officeDocument/2006/relationships/image" Target="../media/image61.jpg"/><Relationship Id="rId4" Type="http://schemas.openxmlformats.org/officeDocument/2006/relationships/image" Target="../media/image55.jpeg"/><Relationship Id="rId9" Type="http://schemas.openxmlformats.org/officeDocument/2006/relationships/image" Target="../media/image60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ebird.org/" TargetMode="External"/><Relationship Id="rId7" Type="http://schemas.openxmlformats.org/officeDocument/2006/relationships/hyperlink" Target="https://animalia.bio/" TargetMode="External"/><Relationship Id="rId2" Type="http://schemas.openxmlformats.org/officeDocument/2006/relationships/hyperlink" Target="https://avibase.bsc-eoc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ucnredlist.org/" TargetMode="External"/><Relationship Id="rId5" Type="http://schemas.openxmlformats.org/officeDocument/2006/relationships/hyperlink" Target="https://www.vvi.edu.in/" TargetMode="External"/><Relationship Id="rId4" Type="http://schemas.openxmlformats.org/officeDocument/2006/relationships/hyperlink" Target="https://www.inaturalist.org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81F92-FA8D-4217-D2EE-734688D6A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4719" y="1024662"/>
            <a:ext cx="8508884" cy="1049235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olution to address change in the number of birds in our locality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FD1BC7-7B50-44B1-A2E7-73BE9E6EA5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12" y="4550711"/>
            <a:ext cx="5175316" cy="15742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18F160-5EC7-C319-E185-1FD925DBD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194" y="3614688"/>
            <a:ext cx="6108526" cy="3039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58434" y="2518295"/>
            <a:ext cx="10461356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Times New Roman"/>
                <a:cs typeface="Times New Roman"/>
              </a:rPr>
              <a:t>Rishi K </a:t>
            </a:r>
            <a:r>
              <a:rPr lang="en-US" sz="2400" dirty="0" smtClean="0">
                <a:latin typeface="Times New Roman"/>
                <a:cs typeface="Times New Roman"/>
              </a:rPr>
              <a:t>Prasad and Samarth Saiboyani </a:t>
            </a:r>
            <a:endParaRPr lang="en-US" dirty="0"/>
          </a:p>
          <a:p>
            <a:pPr algn="ctr"/>
            <a:r>
              <a:rPr lang="en-US" sz="2400" dirty="0">
                <a:latin typeface="Times New Roman"/>
                <a:cs typeface="Times New Roman"/>
              </a:rPr>
              <a:t>Grade - 8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25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3172962"/>
              </p:ext>
            </p:extLst>
          </p:nvPr>
        </p:nvGraphicFramePr>
        <p:xfrm>
          <a:off x="-1" y="0"/>
          <a:ext cx="12192000" cy="69527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349107133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95656575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4864985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24724371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607229199"/>
                    </a:ext>
                  </a:extLst>
                </a:gridCol>
                <a:gridCol w="1725477">
                  <a:extLst>
                    <a:ext uri="{9D8B030D-6E8A-4147-A177-3AD203B41FA5}">
                      <a16:colId xmlns:a16="http://schemas.microsoft.com/office/drawing/2014/main" val="933005330"/>
                    </a:ext>
                  </a:extLst>
                </a:gridCol>
                <a:gridCol w="1322523">
                  <a:extLst>
                    <a:ext uri="{9D8B030D-6E8A-4147-A177-3AD203B41FA5}">
                      <a16:colId xmlns:a16="http://schemas.microsoft.com/office/drawing/2014/main" val="3619556447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052676489"/>
                    </a:ext>
                  </a:extLst>
                </a:gridCol>
              </a:tblGrid>
              <a:tr h="1028922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</a:t>
                      </a:r>
                      <a:r>
                        <a:rPr lang="en-US" sz="16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no.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Common name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Vernacular name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Scientific name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Average number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Observation timing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Month of observation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Activity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497608413"/>
                  </a:ext>
                </a:extLst>
              </a:tr>
              <a:tr h="123856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Blue rock pigeon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n-IN" sz="1600" dirty="0">
                          <a:latin typeface="Times New Roman" panose="02020603050405020304" pitchFamily="18" charset="0"/>
                        </a:rPr>
                        <a:t>ಪಾರಿವಾಳ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Columba Livia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7:30am-8:15am 5:45pm-6:20pm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Throughout</a:t>
                      </a:r>
                      <a:r>
                        <a:rPr lang="en-US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the year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on ground, while feeding, on window, Flying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773736149"/>
                  </a:ext>
                </a:extLst>
              </a:tr>
              <a:tr h="74743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Common Raven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n-IN" sz="1600" dirty="0">
                          <a:latin typeface="Times New Roman" panose="02020603050405020304" pitchFamily="18" charset="0"/>
                        </a:rPr>
                        <a:t>ಕಾಗೆ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Corvus corax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7:30am-8:00am 5:00pm-5:45pm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Throughout</a:t>
                      </a:r>
                      <a:r>
                        <a:rPr lang="en-US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the year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On ground, flying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675670054"/>
                  </a:ext>
                </a:extLst>
              </a:tr>
              <a:tr h="74743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Cattle 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egret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n-IN" sz="1600" dirty="0">
                          <a:latin typeface="Times New Roman" panose="02020603050405020304" pitchFamily="18" charset="0"/>
                        </a:rPr>
                        <a:t>ಬೆಳ್ಳಕ್ಕಿ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Bubulcus ibis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7:15am-7:45am 4:00pm-5:15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Throughout</a:t>
                      </a:r>
                      <a:r>
                        <a:rPr lang="en-US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the year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On ground, branches</a:t>
                      </a:r>
                      <a:r>
                        <a:rPr lang="en-US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of trees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155469940"/>
                  </a:ext>
                </a:extLst>
              </a:tr>
              <a:tr h="74743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Blue rock thrush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n-IN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ನೀಲಿ  ಬಂಡೆಸಿಳ್ಳಾರ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Monticola solitarius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7:00am-7:30am 3:00pm-4:00pm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January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On window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851936618"/>
                  </a:ext>
                </a:extLst>
              </a:tr>
              <a:tr h="74743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House sparrows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n-IN" sz="1600" dirty="0">
                          <a:latin typeface="Times New Roman" panose="02020603050405020304" pitchFamily="18" charset="0"/>
                        </a:rPr>
                        <a:t>ಗುಬ್ಬಚ್ಚಿಗಳು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Passer domesticus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7:30am-8:00am 5:00pm-5:30pm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August -September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On window,</a:t>
                      </a:r>
                    </a:p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On terrace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850905336"/>
                  </a:ext>
                </a:extLst>
              </a:tr>
              <a:tr h="102315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Rose</a:t>
                      </a:r>
                      <a:r>
                        <a:rPr lang="en-US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-Ringed Parakeet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n-IN" sz="1600" dirty="0">
                          <a:latin typeface="Times New Roman" panose="02020603050405020304" pitchFamily="18" charset="0"/>
                        </a:rPr>
                        <a:t>ಗಿಳಿ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Psittacula krameri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4:30pm-5:30pm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September - December 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Flying,</a:t>
                      </a:r>
                      <a:r>
                        <a:rPr lang="en-US" sz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Sitting near exhaust fan, On branch of trees, on Windows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652201619"/>
                  </a:ext>
                </a:extLst>
              </a:tr>
              <a:tr h="67236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Black Kite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n-I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ಹದ್ದು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Milvus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migrans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4:00pm-5:00pm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August -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september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Sitting on trees, flying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566667724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-1" r="48181" b="-337"/>
          <a:stretch/>
        </p:blipFill>
        <p:spPr>
          <a:xfrm>
            <a:off x="6185227" y="1389536"/>
            <a:ext cx="1312191" cy="3873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r="10821" b="9250"/>
          <a:stretch/>
        </p:blipFill>
        <p:spPr>
          <a:xfrm>
            <a:off x="6429725" y="2474536"/>
            <a:ext cx="756370" cy="5256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r="9530"/>
          <a:stretch/>
        </p:blipFill>
        <p:spPr>
          <a:xfrm>
            <a:off x="6519453" y="3205669"/>
            <a:ext cx="513106" cy="4873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50565" b="2174"/>
          <a:stretch/>
        </p:blipFill>
        <p:spPr>
          <a:xfrm>
            <a:off x="6149112" y="1811948"/>
            <a:ext cx="1312191" cy="3815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66522" y="3896945"/>
            <a:ext cx="130956" cy="5965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/>
          <a:srcRect r="34685" b="8696"/>
          <a:stretch/>
        </p:blipFill>
        <p:spPr>
          <a:xfrm>
            <a:off x="6685804" y="4678928"/>
            <a:ext cx="292920" cy="553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45959" y="5693338"/>
            <a:ext cx="723900" cy="43815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-1" y="0"/>
            <a:ext cx="12192000" cy="698068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ADB0E9-188F-50A6-AC01-E5F09491B30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34685" b="8696"/>
          <a:stretch/>
        </p:blipFill>
        <p:spPr>
          <a:xfrm>
            <a:off x="6644259" y="6324751"/>
            <a:ext cx="327300" cy="63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88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-405943"/>
            <a:ext cx="12569126" cy="75371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Hexagon 19"/>
          <p:cNvSpPr/>
          <p:nvPr/>
        </p:nvSpPr>
        <p:spPr>
          <a:xfrm rot="5400000">
            <a:off x="7854086" y="4244068"/>
            <a:ext cx="2539936" cy="2461148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AutoShape 2" descr="Shinkansen: The bullet train inspired by Kingfishers | by Jolie Li | UX  Collectiv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" name="AutoShape 2" descr="750+ Bird In Tree Pictures | Download Free Images on Unsplash">
            <a:extLst>
              <a:ext uri="{FF2B5EF4-FFF2-40B4-BE49-F238E27FC236}">
                <a16:creationId xmlns:a16="http://schemas.microsoft.com/office/drawing/2014/main" id="{EF7E4CA0-1052-4455-8085-1EB041EDD66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94FA5DA9-47E8-49C4-A5E2-62C4430FB2FB}"/>
              </a:ext>
            </a:extLst>
          </p:cNvPr>
          <p:cNvSpPr/>
          <p:nvPr/>
        </p:nvSpPr>
        <p:spPr>
          <a:xfrm rot="5400000">
            <a:off x="1629694" y="2322875"/>
            <a:ext cx="2241755" cy="2079521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E7BCF6-3978-4846-AD26-93996A978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4304" y="2738745"/>
            <a:ext cx="2051689" cy="1302313"/>
          </a:xfrm>
          <a:prstGeom prst="rect">
            <a:avLst/>
          </a:prstGeom>
        </p:spPr>
      </p:pic>
      <p:sp>
        <p:nvSpPr>
          <p:cNvPr id="7" name="AutoShape 2" descr="Image result for dornial 228"/>
          <p:cNvSpPr>
            <a:spLocks noChangeAspect="1" noChangeArrowheads="1"/>
          </p:cNvSpPr>
          <p:nvPr/>
        </p:nvSpPr>
        <p:spPr bwMode="auto">
          <a:xfrm>
            <a:off x="615948" y="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2" name="AutoShape 4" descr="Image result for dornial 228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3" name="AutoShape 6" descr="Image result for dornial 228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t="31137" b="27937"/>
          <a:stretch/>
        </p:blipFill>
        <p:spPr>
          <a:xfrm>
            <a:off x="7922886" y="5612713"/>
            <a:ext cx="2431741" cy="62807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8483661" y="6240787"/>
            <a:ext cx="15014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Dornier -</a:t>
            </a:r>
            <a:r>
              <a:rPr lang="en-US" sz="1600" b="1" dirty="0" smtClean="0"/>
              <a:t>228</a:t>
            </a:r>
            <a:endParaRPr lang="en-US" sz="1600" b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l="35321" t="42096" r="12759" b="8236"/>
          <a:stretch/>
        </p:blipFill>
        <p:spPr>
          <a:xfrm flipH="1">
            <a:off x="7893479" y="4772701"/>
            <a:ext cx="2461149" cy="84491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5898" y="62971"/>
            <a:ext cx="2169303" cy="259535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1191" y="636240"/>
            <a:ext cx="2184010" cy="1394038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-152249" y="-66361"/>
            <a:ext cx="12191697" cy="6857990"/>
            <a:chOff x="3055929" y="2868520"/>
            <a:chExt cx="8128000" cy="5418667"/>
          </a:xfrm>
        </p:grpSpPr>
        <p:graphicFrame>
          <p:nvGraphicFramePr>
            <p:cNvPr id="27" name="Diagram 26"/>
            <p:cNvGraphicFramePr/>
            <p:nvPr>
              <p:extLst>
                <p:ext uri="{D42A27DB-BD31-4B8C-83A1-F6EECF244321}">
                  <p14:modId xmlns:p14="http://schemas.microsoft.com/office/powerpoint/2010/main" val="1644884800"/>
                </p:ext>
              </p:extLst>
            </p:nvPr>
          </p:nvGraphicFramePr>
          <p:xfrm>
            <a:off x="3055929" y="2868520"/>
            <a:ext cx="8128000" cy="54186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8" r:lo="rId9" r:qs="rId10" r:cs="rId11"/>
            </a:graphicData>
          </a:graphic>
        </p:graphicFrame>
        <p:sp>
          <p:nvSpPr>
            <p:cNvPr id="28" name="TextBox 27"/>
            <p:cNvSpPr txBox="1"/>
            <p:nvPr/>
          </p:nvSpPr>
          <p:spPr>
            <a:xfrm>
              <a:off x="7627196" y="5311269"/>
              <a:ext cx="1344689" cy="656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It's our duty to take care of our ecosystem and hence the birds</a:t>
              </a:r>
              <a:endParaRPr lang="en-IN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9" name="Picture 2" descr="A diagram of a train moving towards the right exit of a tunnel, compressing air to create a micro-pressure wave that leads to a boom once the train reaches the tunnel’s exit.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598" y="2756513"/>
            <a:ext cx="3360657" cy="1417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01213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22457" y="-261986"/>
            <a:ext cx="12460637" cy="71292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D44D30-DFE8-F6B1-5E29-F1D05C68C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5002" y="-1522198"/>
            <a:ext cx="6247308" cy="4873558"/>
          </a:xfrm>
        </p:spPr>
        <p:txBody>
          <a:bodyPr vert="horz" lIns="91440" tIns="45720" rIns="91440" bIns="0" rtlCol="0" anchor="ctr">
            <a:norm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Threat for birds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13" r="-117" b="22490"/>
          <a:stretch/>
        </p:blipFill>
        <p:spPr>
          <a:xfrm>
            <a:off x="472764" y="1390821"/>
            <a:ext cx="11184039" cy="25253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74B5FB-1E2A-D430-402C-29A3AC037AD6}"/>
              </a:ext>
            </a:extLst>
          </p:cNvPr>
          <p:cNvSpPr txBox="1"/>
          <p:nvPr/>
        </p:nvSpPr>
        <p:spPr>
          <a:xfrm>
            <a:off x="211506" y="4149385"/>
            <a:ext cx="374650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Young Sparrows die due  to 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mobile tower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499581-21F5-057C-DC96-C7AD768A9536}"/>
              </a:ext>
            </a:extLst>
          </p:cNvPr>
          <p:cNvSpPr txBox="1"/>
          <p:nvPr/>
        </p:nvSpPr>
        <p:spPr>
          <a:xfrm>
            <a:off x="4328503" y="4219332"/>
            <a:ext cx="37465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Bird wings get tangled by kites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790312-0834-8608-66E4-FF32C3701A7A}"/>
              </a:ext>
            </a:extLst>
          </p:cNvPr>
          <p:cNvSpPr txBox="1"/>
          <p:nvPr/>
        </p:nvSpPr>
        <p:spPr>
          <a:xfrm>
            <a:off x="8445500" y="4193161"/>
            <a:ext cx="37465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Birds hit windows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4506" y="4940074"/>
            <a:ext cx="2724150" cy="1676400"/>
          </a:xfrm>
          <a:prstGeom prst="rect">
            <a:avLst/>
          </a:prstGeom>
          <a:ln>
            <a:solidFill>
              <a:schemeClr val="tx2">
                <a:lumMod val="25000"/>
              </a:schemeClr>
            </a:solidFill>
          </a:ln>
        </p:spPr>
      </p:pic>
      <p:sp>
        <p:nvSpPr>
          <p:cNvPr id="9" name="AutoShape 2" descr="Animals and Birds Escape Increase in Water Temperature and Global Warming  on Planet Earth Stock Vector - Illustration of design, flat: 22339140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499581-21F5-057C-DC96-C7AD768A9536}"/>
              </a:ext>
            </a:extLst>
          </p:cNvPr>
          <p:cNvSpPr txBox="1"/>
          <p:nvPr/>
        </p:nvSpPr>
        <p:spPr>
          <a:xfrm>
            <a:off x="6925956" y="5578219"/>
            <a:ext cx="37465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Global warming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AutoShape 2" descr="Animals and Birds Escape Increase in Water Temperature and Global Warming  on Planet Earth Stock Vector - Illustration of design, flat: 223391406"/>
          <p:cNvSpPr>
            <a:spLocks noChangeAspect="1" noChangeArrowheads="1"/>
          </p:cNvSpPr>
          <p:nvPr/>
        </p:nvSpPr>
        <p:spPr bwMode="auto">
          <a:xfrm>
            <a:off x="628665" y="139082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123020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837DE-5E34-131D-96D6-8BEBF954A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6454" y="405227"/>
            <a:ext cx="9520158" cy="1049235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Comparing the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deforestation records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3060"/>
          <a:stretch/>
        </p:blipFill>
        <p:spPr>
          <a:xfrm>
            <a:off x="1424854" y="1636907"/>
            <a:ext cx="5848081" cy="337075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09015" y="3629229"/>
            <a:ext cx="10801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1,983</a:t>
            </a:r>
            <a:endParaRPr lang="en-IN" dirty="0"/>
          </a:p>
        </p:txBody>
      </p:sp>
      <p:sp>
        <p:nvSpPr>
          <p:cNvPr id="4" name="Rectangle 3"/>
          <p:cNvSpPr/>
          <p:nvPr/>
        </p:nvSpPr>
        <p:spPr>
          <a:xfrm>
            <a:off x="5656880" y="1648071"/>
            <a:ext cx="9294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11,078</a:t>
            </a:r>
            <a:endParaRPr lang="en-IN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890075" y="1999283"/>
            <a:ext cx="1704813" cy="18831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5247" t="6769" r="27900" b="6121"/>
          <a:stretch/>
        </p:blipFill>
        <p:spPr>
          <a:xfrm>
            <a:off x="5543340" y="4925022"/>
            <a:ext cx="2057787" cy="19108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16244" t="6688" r="831" b="1627"/>
          <a:stretch/>
        </p:blipFill>
        <p:spPr>
          <a:xfrm>
            <a:off x="2187788" y="4925022"/>
            <a:ext cx="1901421" cy="185578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248866" y="5691896"/>
            <a:ext cx="11348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2015-16</a:t>
            </a:r>
            <a:endParaRPr lang="en-IN" dirty="0"/>
          </a:p>
        </p:txBody>
      </p:sp>
      <p:sp>
        <p:nvSpPr>
          <p:cNvPr id="17" name="Rectangle 16"/>
          <p:cNvSpPr/>
          <p:nvPr/>
        </p:nvSpPr>
        <p:spPr>
          <a:xfrm>
            <a:off x="7873221" y="5691896"/>
            <a:ext cx="11820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2018-19</a:t>
            </a:r>
            <a:endParaRPr lang="en-IN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2030278" y="4476392"/>
            <a:ext cx="5242657" cy="1811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2030278" y="1454462"/>
            <a:ext cx="0" cy="304004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t="13579"/>
          <a:stretch/>
        </p:blipFill>
        <p:spPr>
          <a:xfrm>
            <a:off x="8680937" y="2200759"/>
            <a:ext cx="1434884" cy="4692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1622" y="2795918"/>
            <a:ext cx="1274199" cy="4459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r="2829" b="-6514"/>
          <a:stretch/>
        </p:blipFill>
        <p:spPr>
          <a:xfrm>
            <a:off x="8841623" y="3291009"/>
            <a:ext cx="1728222" cy="39758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248866" y="4586468"/>
            <a:ext cx="16760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Year</a:t>
            </a:r>
            <a:endParaRPr lang="en-IN" sz="1600" dirty="0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158468" y="2998974"/>
            <a:ext cx="20877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Number of trees cut</a:t>
            </a:r>
            <a:endParaRPr lang="en-IN" sz="1600" dirty="0"/>
          </a:p>
        </p:txBody>
      </p:sp>
    </p:spTree>
    <p:extLst>
      <p:ext uri="{BB962C8B-B14F-4D97-AF65-F5344CB8AC3E}">
        <p14:creationId xmlns:p14="http://schemas.microsoft.com/office/powerpoint/2010/main" val="4197159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F9DFF-5530-1330-F972-97448B96E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Solution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8CB859-3A9E-141F-A6F7-B219FF839D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4A2BCBB5-F7EE-7E45-D436-0459C5EF9F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80745" y="2629061"/>
            <a:ext cx="5157787" cy="368458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Afforestation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Close windows with </a:t>
            </a:r>
            <a:r>
              <a:rPr lang="en-US" dirty="0" smtClean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curtain or use net as curtain</a:t>
            </a:r>
            <a:r>
              <a:rPr lang="en-US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.</a:t>
            </a:r>
          </a:p>
          <a:p>
            <a:r>
              <a:rPr lang="en-US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Natural habitat of birds should be </a:t>
            </a:r>
            <a:r>
              <a:rPr lang="en-US" dirty="0" smtClean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preserved.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Fly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kites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less than 45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meter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ground level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33E780-953A-51DD-876E-27F531826C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Dont'S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4A5518-5701-658B-7C74-D8EBDFE6F9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6281" y="2764304"/>
            <a:ext cx="5183188" cy="368458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Deforestation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 attaching net or curtains in the windows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Keeping birds in cages for our entertainment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Flying kites very high in sky.</a:t>
            </a:r>
          </a:p>
        </p:txBody>
      </p:sp>
      <p:pic>
        <p:nvPicPr>
          <p:cNvPr id="16" name="Picture 6">
            <a:extLst>
              <a:ext uri="{FF2B5EF4-FFF2-40B4-BE49-F238E27FC236}">
                <a16:creationId xmlns:a16="http://schemas.microsoft.com/office/drawing/2014/main" id="{AE89D698-9FC6-A0F7-405A-C95EDE56A9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04" y="65223"/>
            <a:ext cx="2957455" cy="1915843"/>
          </a:xfrm>
          <a:prstGeom prst="rect">
            <a:avLst/>
          </a:prstGeom>
        </p:spPr>
      </p:pic>
      <p:pic>
        <p:nvPicPr>
          <p:cNvPr id="18" name="Picture 17" descr="A picture containing indoor, window&#10;&#10;Description automatically generated">
            <a:extLst>
              <a:ext uri="{FF2B5EF4-FFF2-40B4-BE49-F238E27FC236}">
                <a16:creationId xmlns:a16="http://schemas.microsoft.com/office/drawing/2014/main" id="{51E05B0F-FE9F-9931-2D22-5A808498B9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967"/>
          <a:stretch/>
        </p:blipFill>
        <p:spPr>
          <a:xfrm>
            <a:off x="9477428" y="35412"/>
            <a:ext cx="2642970" cy="19849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33133" r="35936"/>
          <a:stretch/>
        </p:blipFill>
        <p:spPr>
          <a:xfrm>
            <a:off x="57930" y="4523815"/>
            <a:ext cx="1053074" cy="22450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25670" r="24809"/>
          <a:stretch/>
        </p:blipFill>
        <p:spPr>
          <a:xfrm>
            <a:off x="10818540" y="5025821"/>
            <a:ext cx="1301858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3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EA4AAE2B-0FCF-A2A7-DBA0-1941B7F20D1B}"/>
              </a:ext>
            </a:extLst>
          </p:cNvPr>
          <p:cNvSpPr/>
          <p:nvPr/>
        </p:nvSpPr>
        <p:spPr>
          <a:xfrm>
            <a:off x="4721763" y="2053266"/>
            <a:ext cx="2746075" cy="27460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 other Steps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87FA235-DFD1-6C51-6CC8-B4AD7EA9AD06}"/>
              </a:ext>
            </a:extLst>
          </p:cNvPr>
          <p:cNvSpPr/>
          <p:nvPr/>
        </p:nvSpPr>
        <p:spPr>
          <a:xfrm>
            <a:off x="1752507" y="2240477"/>
            <a:ext cx="2015940" cy="200564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Reduce     noise pollution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4019B1D-30BD-701B-F6C7-A132A6810AF5}"/>
              </a:ext>
            </a:extLst>
          </p:cNvPr>
          <p:cNvSpPr/>
          <p:nvPr/>
        </p:nvSpPr>
        <p:spPr>
          <a:xfrm>
            <a:off x="2922621" y="32456"/>
            <a:ext cx="2256104" cy="209708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Stop firecracker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77F0586-66C6-F559-6827-F4ED15D44427}"/>
              </a:ext>
            </a:extLst>
          </p:cNvPr>
          <p:cNvSpPr/>
          <p:nvPr/>
        </p:nvSpPr>
        <p:spPr>
          <a:xfrm>
            <a:off x="7510969" y="4813717"/>
            <a:ext cx="1854679" cy="1739661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Make artificial bird nest in parks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F09316D-7E18-55E2-94F5-8750DC9BBD2B}"/>
              </a:ext>
            </a:extLst>
          </p:cNvPr>
          <p:cNvSpPr/>
          <p:nvPr/>
        </p:nvSpPr>
        <p:spPr>
          <a:xfrm>
            <a:off x="2269005" y="4224247"/>
            <a:ext cx="2452756" cy="2271621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Giving food like grains, nuts, etc. Every day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FD327BB-9A5B-6B2C-3C37-DDF9E1DB5FD6}"/>
              </a:ext>
            </a:extLst>
          </p:cNvPr>
          <p:cNvSpPr/>
          <p:nvPr/>
        </p:nvSpPr>
        <p:spPr>
          <a:xfrm>
            <a:off x="7380965" y="0"/>
            <a:ext cx="2435895" cy="221860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Keeping bowls full of water in terrace or balcony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632E3D4-9772-238A-F489-E69E5C69AAC4}"/>
              </a:ext>
            </a:extLst>
          </p:cNvPr>
          <p:cNvSpPr/>
          <p:nvPr/>
        </p:nvSpPr>
        <p:spPr>
          <a:xfrm>
            <a:off x="8199167" y="2591919"/>
            <a:ext cx="2200196" cy="2018899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b="1" baseline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Plant more trees</a:t>
            </a:r>
          </a:p>
          <a:p>
            <a:pPr algn="ctr"/>
            <a:r>
              <a:rPr lang="en-US" sz="2800" b="1" baseline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protect the older ones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17CD0C2-06C2-3957-BA8C-DA69FE33C29B}"/>
              </a:ext>
            </a:extLst>
          </p:cNvPr>
          <p:cNvCxnSpPr>
            <a:endCxn id="7" idx="5"/>
          </p:cNvCxnSpPr>
          <p:nvPr/>
        </p:nvCxnSpPr>
        <p:spPr>
          <a:xfrm flipH="1" flipV="1">
            <a:off x="4848326" y="1822431"/>
            <a:ext cx="330400" cy="603030"/>
          </a:xfrm>
          <a:prstGeom prst="straightConnector1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3003326-3008-FD6B-F5EC-37AB8AF8621C}"/>
              </a:ext>
            </a:extLst>
          </p:cNvPr>
          <p:cNvCxnSpPr>
            <a:cxnSpLocks/>
          </p:cNvCxnSpPr>
          <p:nvPr/>
        </p:nvCxnSpPr>
        <p:spPr>
          <a:xfrm flipH="1" flipV="1">
            <a:off x="3722818" y="3426303"/>
            <a:ext cx="1053342" cy="120592"/>
          </a:xfrm>
          <a:prstGeom prst="straightConnector1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D8E6405-2B56-21C9-A65A-71A89AB98CD1}"/>
              </a:ext>
            </a:extLst>
          </p:cNvPr>
          <p:cNvCxnSpPr>
            <a:cxnSpLocks/>
          </p:cNvCxnSpPr>
          <p:nvPr/>
        </p:nvCxnSpPr>
        <p:spPr>
          <a:xfrm flipH="1">
            <a:off x="4637061" y="4504985"/>
            <a:ext cx="580403" cy="463910"/>
          </a:xfrm>
          <a:prstGeom prst="straightConnector1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FB2682A-5B14-3DCB-3EAD-3145989D476C}"/>
              </a:ext>
            </a:extLst>
          </p:cNvPr>
          <p:cNvCxnSpPr>
            <a:cxnSpLocks/>
          </p:cNvCxnSpPr>
          <p:nvPr/>
        </p:nvCxnSpPr>
        <p:spPr>
          <a:xfrm flipH="1">
            <a:off x="7171427" y="1936628"/>
            <a:ext cx="652731" cy="684362"/>
          </a:xfrm>
          <a:prstGeom prst="straightConnector1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32276B0-7575-7E15-69FD-FD6B2B385CD4}"/>
              </a:ext>
            </a:extLst>
          </p:cNvPr>
          <p:cNvCxnSpPr>
            <a:cxnSpLocks/>
          </p:cNvCxnSpPr>
          <p:nvPr/>
        </p:nvCxnSpPr>
        <p:spPr>
          <a:xfrm flipH="1">
            <a:off x="7458973" y="3354415"/>
            <a:ext cx="760487" cy="14198"/>
          </a:xfrm>
          <a:prstGeom prst="straightConnector1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C41A131-0E55-2C2B-6742-22CB15D1ECAE}"/>
              </a:ext>
            </a:extLst>
          </p:cNvPr>
          <p:cNvCxnSpPr>
            <a:cxnSpLocks/>
          </p:cNvCxnSpPr>
          <p:nvPr/>
        </p:nvCxnSpPr>
        <p:spPr>
          <a:xfrm flipH="1" flipV="1">
            <a:off x="7013275" y="4504424"/>
            <a:ext cx="782127" cy="537713"/>
          </a:xfrm>
          <a:prstGeom prst="straightConnector1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Large-scale nest study shows that noise and light pollution alter bird  reproduction | University of Michigan School for Environment and  Sustainabil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0906" y="5266424"/>
            <a:ext cx="1694064" cy="115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442" y="538035"/>
            <a:ext cx="2031037" cy="11424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r="1641"/>
          <a:stretch/>
        </p:blipFill>
        <p:spPr>
          <a:xfrm flipH="1">
            <a:off x="155575" y="2710619"/>
            <a:ext cx="1530306" cy="11653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b="7468"/>
          <a:stretch/>
        </p:blipFill>
        <p:spPr>
          <a:xfrm>
            <a:off x="9850846" y="495523"/>
            <a:ext cx="1847044" cy="1225399"/>
          </a:xfrm>
          <a:prstGeom prst="rect">
            <a:avLst/>
          </a:prstGeom>
        </p:spPr>
      </p:pic>
      <p:sp>
        <p:nvSpPr>
          <p:cNvPr id="11" name="AutoShape 2" descr="Do Birds Eat Nuts? Yes - Learn How to Feed Th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3485" y="5062541"/>
            <a:ext cx="2261558" cy="139172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/>
          <a:srcRect l="28423"/>
          <a:stretch/>
        </p:blipFill>
        <p:spPr>
          <a:xfrm>
            <a:off x="10532612" y="3247553"/>
            <a:ext cx="1364277" cy="12568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191" y="5433979"/>
            <a:ext cx="2012354" cy="128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55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D2B35-252E-AA7E-0939-8C0F1211F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75" y="417617"/>
            <a:ext cx="6522823" cy="104923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 people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who are contributing in saving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DE3EBD-DA1F-FA65-DD33-8D3C0D7B2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4696" y="2015732"/>
            <a:ext cx="5467239" cy="3450613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1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Nataraja Upadhya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made an urban evergreen jungle at his house terrace in four layers. He grew plants in recycled plastic bins. In this place he has many fruits and vegetables with a tub of water. Here birds come to eat and rest.</a:t>
            </a:r>
          </a:p>
          <a:p>
            <a:pPr marL="0" indent="0">
              <a:lnSpc>
                <a:spcPct val="110000"/>
              </a:lnSpc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b="1" dirty="0" smtClean="0"/>
              <a:t>Sri Ganapathy Sachchidananda (Shuka Maharishi)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man who made a place to save parrots</a:t>
            </a:r>
          </a:p>
          <a:p>
            <a:pPr>
              <a:lnSpc>
                <a:spcPct val="110000"/>
              </a:lnSpc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Edwin Joseph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made his home to a bird shelter where more than 200 birds come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everyday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F732F7A4-B73C-1915-9B7A-03344FF639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18" r="5596" b="-722"/>
          <a:stretch/>
        </p:blipFill>
        <p:spPr>
          <a:xfrm>
            <a:off x="7563241" y="3699866"/>
            <a:ext cx="4074836" cy="2329686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18ABF24C-5819-4E34-7557-2237B53E5B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68" r="7348" b="-641"/>
          <a:stretch/>
        </p:blipFill>
        <p:spPr>
          <a:xfrm>
            <a:off x="7563241" y="1127372"/>
            <a:ext cx="4074836" cy="2412780"/>
          </a:xfrm>
          <a:prstGeom prst="rect">
            <a:avLst/>
          </a:prstGeom>
        </p:spPr>
      </p:pic>
      <p:pic>
        <p:nvPicPr>
          <p:cNvPr id="1026" name="Picture 2" descr="https://images.newindianexpress.com/uploads/user/ckeditor_images/article/2022/4/10/FRIEN.jpg?w=640&amp;dpr=1.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9038" y="3699866"/>
            <a:ext cx="1228703" cy="215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371327" y="718084"/>
            <a:ext cx="20826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Nataraja Upadhya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819829" y="6029552"/>
            <a:ext cx="31856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Sri Ganapathy Sachchidananda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59038" y="5899124"/>
            <a:ext cx="16209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Edwin Joseph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60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CE3148-F01F-E93A-A45A-0993E52E36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3" t="23138" r="7987" b="12556"/>
          <a:stretch/>
        </p:blipFill>
        <p:spPr>
          <a:xfrm>
            <a:off x="51650" y="1873044"/>
            <a:ext cx="2829758" cy="49849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003" y="36944"/>
            <a:ext cx="3259442" cy="24445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2" r="35804" b="2635"/>
          <a:stretch/>
        </p:blipFill>
        <p:spPr>
          <a:xfrm>
            <a:off x="9826744" y="35333"/>
            <a:ext cx="2240299" cy="25016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048" y="36943"/>
            <a:ext cx="3223648" cy="24177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96003" y="2517244"/>
            <a:ext cx="30734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Swan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our school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B33D3AC-3358-284A-EE15-DEEE1D74B15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5" t="11626" r="50789" b="36371"/>
          <a:stretch/>
        </p:blipFill>
        <p:spPr>
          <a:xfrm rot="5400000">
            <a:off x="9726986" y="2967976"/>
            <a:ext cx="1882296" cy="19393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1FD596-0F9D-36DE-0EA2-0F672079CBD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5" t="25305" r="50000" b="22692"/>
          <a:stretch/>
        </p:blipFill>
        <p:spPr>
          <a:xfrm rot="5400000">
            <a:off x="9748868" y="4969076"/>
            <a:ext cx="1838531" cy="1939318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C9CF7F7-E364-17EC-7FBE-B50C24749CA1}"/>
              </a:ext>
            </a:extLst>
          </p:cNvPr>
          <p:cNvCxnSpPr>
            <a:cxnSpLocks/>
          </p:cNvCxnSpPr>
          <p:nvPr/>
        </p:nvCxnSpPr>
        <p:spPr>
          <a:xfrm>
            <a:off x="2947741" y="2799719"/>
            <a:ext cx="9244259" cy="268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368E913-6D14-B7D8-B099-C07908047F4D}"/>
              </a:ext>
            </a:extLst>
          </p:cNvPr>
          <p:cNvCxnSpPr>
            <a:cxnSpLocks/>
          </p:cNvCxnSpPr>
          <p:nvPr/>
        </p:nvCxnSpPr>
        <p:spPr>
          <a:xfrm flipV="1">
            <a:off x="2947741" y="0"/>
            <a:ext cx="0" cy="280445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5" t="11174" r="-245" b="45057"/>
          <a:stretch/>
        </p:blipFill>
        <p:spPr>
          <a:xfrm>
            <a:off x="3060048" y="3023736"/>
            <a:ext cx="6161444" cy="382651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671872" y="6519446"/>
            <a:ext cx="30734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Feeding birds in our apartment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8" t="21709" r="25324" b="14542"/>
          <a:stretch/>
        </p:blipFill>
        <p:spPr>
          <a:xfrm>
            <a:off x="51650" y="35333"/>
            <a:ext cx="2793150" cy="172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38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883536" y="617399"/>
            <a:ext cx="5087777" cy="104923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Acknowledgement</a:t>
            </a:r>
            <a:endParaRPr lang="en-IN" sz="3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345670" y="2436691"/>
            <a:ext cx="9188721" cy="117747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are Thankful to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IISc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giving us this wonderful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opportunity</a:t>
            </a: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 are thankful to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Vagdevi Vilas School, Marathahalli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allowing us to participate in this program.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are Thankful to all our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teachers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who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helped us in this project.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are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also Thankful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all our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friends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who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helped us in the project.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5488" y="2176262"/>
            <a:ext cx="3121158" cy="468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15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521286" y="608969"/>
            <a:ext cx="4140657" cy="1049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/>
              <a:t>References</a:t>
            </a:r>
            <a:r>
              <a:rPr lang="en-US" b="1" dirty="0"/>
              <a:t> </a:t>
            </a:r>
            <a:endParaRPr lang="en-IN" b="1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521286" y="2042833"/>
            <a:ext cx="9188721" cy="51925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https://wgbis.ces.iisc.ernet.in/energy/lake2022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https://avibase.bsc-eoc.org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  <a:hlinkClick r:id="rId2"/>
            </a:endParaRP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https://ebird.org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://www.inaturalist.org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IN" sz="1800" dirty="0" smtClean="0">
                <a:latin typeface="Times New Roman" pitchFamily="18" charset="0"/>
                <a:cs typeface="Times New Roman" pitchFamily="18" charset="0"/>
                <a:hlinkClick r:id="rId5"/>
              </a:rPr>
              <a:t>https</a:t>
            </a:r>
            <a:r>
              <a:rPr lang="en-IN" sz="1800" dirty="0">
                <a:latin typeface="Times New Roman" pitchFamily="18" charset="0"/>
                <a:cs typeface="Times New Roman" pitchFamily="18" charset="0"/>
                <a:hlinkClick r:id="rId5"/>
              </a:rPr>
              <a:t>://</a:t>
            </a:r>
            <a:r>
              <a:rPr lang="en-IN" sz="1800" dirty="0" smtClean="0">
                <a:latin typeface="Times New Roman" pitchFamily="18" charset="0"/>
                <a:cs typeface="Times New Roman" pitchFamily="18" charset="0"/>
                <a:hlinkClick r:id="rId5"/>
              </a:rPr>
              <a:t>www.vvi.edu.in</a:t>
            </a:r>
            <a:r>
              <a:rPr lang="en-IN" sz="18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IN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  <a:hlinkClick r:id="rId6"/>
              </a:rPr>
              <a:t>https://www.iucnredlist.org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IN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</a:t>
            </a:r>
            <a:r>
              <a:rPr lang="en-IN" sz="1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animalia.bio</a:t>
            </a:r>
            <a:r>
              <a:rPr lang="en-I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IN" sz="1800" dirty="0">
              <a:latin typeface="Times New Roman" pitchFamily="18" charset="0"/>
              <a:cs typeface="Times New Roman" pitchFamily="18" charset="0"/>
            </a:endParaRP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396312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EF34C-1F05-1C43-9D22-5879693AC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DB0C6-AB94-64DD-25EF-0F0E6CDFAE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algn="just"/>
            <a:r>
              <a:rPr lang="en-US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Bengaluru, Silicon valley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known as</a:t>
            </a:r>
            <a:r>
              <a:rPr lang="en-US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Garden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city of India</a:t>
            </a:r>
            <a:r>
              <a:rPr lang="en-US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We, the residents of Bengaluru desire to have a biodiverse environment around us.</a:t>
            </a:r>
            <a:endParaRPr lang="en-US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ird is one of the most beautiful species which we are enthralled to watch in 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city.</a:t>
            </a:r>
          </a:p>
          <a:p>
            <a:pPr algn="just"/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</a:t>
            </a:r>
            <a:r>
              <a:rPr lang="en-US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are recently becoming 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rarer </a:t>
            </a:r>
            <a:r>
              <a:rPr lang="en-US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sight.</a:t>
            </a:r>
            <a:endParaRPr lang="en-US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Birdwatchers have estimated 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declines of around </a:t>
            </a:r>
            <a:r>
              <a:rPr lang="en-US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80%-90% 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species.</a:t>
            </a:r>
            <a:endParaRPr lang="en-US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73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4196" y="3022169"/>
            <a:ext cx="58428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01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IN" sz="45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Objectives</a:t>
            </a:r>
            <a:endParaRPr lang="en-IN" sz="45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Researching about the type and number of birds in our locality.</a:t>
            </a:r>
          </a:p>
          <a:p>
            <a:r>
              <a:rPr lang="en-I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find out the best possible solution for </a:t>
            </a:r>
            <a:r>
              <a:rPr lang="en-I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threats on birds </a:t>
            </a:r>
            <a:r>
              <a:rPr lang="en-I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nowadays.</a:t>
            </a:r>
          </a:p>
        </p:txBody>
      </p:sp>
    </p:spTree>
    <p:extLst>
      <p:ext uri="{BB962C8B-B14F-4D97-AF65-F5344CB8AC3E}">
        <p14:creationId xmlns:p14="http://schemas.microsoft.com/office/powerpoint/2010/main" val="198564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IN" sz="45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Materials and Methodology</a:t>
            </a:r>
            <a:endParaRPr lang="en-IN" sz="45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72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Materials:-</a:t>
            </a:r>
          </a:p>
          <a:p>
            <a:pPr marL="0" indent="0">
              <a:buNone/>
            </a:pP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382485" y="2417762"/>
            <a:ext cx="10515600" cy="12876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Camera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Binoculars</a:t>
            </a:r>
            <a:endParaRPr lang="en-IN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38200" y="3722914"/>
            <a:ext cx="10515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Methods:-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382485" y="4366758"/>
            <a:ext cx="10515600" cy="12534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Checking colour of the birds.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Checking the eating habits of the birds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016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outdoor, light, night, dark&#10;&#10;Description automatically generated">
            <a:extLst>
              <a:ext uri="{FF2B5EF4-FFF2-40B4-BE49-F238E27FC236}">
                <a16:creationId xmlns:a16="http://schemas.microsoft.com/office/drawing/2014/main" id="{0D0F86B9-24A8-814B-1778-0984E2F372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423" r="9090" b="7393"/>
          <a:stretch/>
        </p:blipFill>
        <p:spPr>
          <a:xfrm>
            <a:off x="-3770" y="1205941"/>
            <a:ext cx="12194834" cy="56549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91910" y="128723"/>
            <a:ext cx="55483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Area of research</a:t>
            </a:r>
          </a:p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Basavanagara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85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F3B1A82-90FF-F673-B363-14BEBF70C9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31" t="19488" r="15227" b="10268"/>
          <a:stretch/>
        </p:blipFill>
        <p:spPr>
          <a:xfrm>
            <a:off x="7758394" y="428221"/>
            <a:ext cx="4082439" cy="21156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67369" y="372093"/>
            <a:ext cx="34754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Mapping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I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803212" y="2713004"/>
            <a:ext cx="14478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Satellite view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FDB5C1B-EC04-A3ED-2458-4F5875BB4889}"/>
              </a:ext>
            </a:extLst>
          </p:cNvPr>
          <p:cNvSpPr txBox="1">
            <a:spLocks/>
          </p:cNvSpPr>
          <p:nvPr/>
        </p:nvSpPr>
        <p:spPr>
          <a:xfrm>
            <a:off x="8938439" y="5686018"/>
            <a:ext cx="2029555" cy="1049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Aerial view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FDB5C1B-EC04-A3ED-2458-4F5875BB4889}"/>
              </a:ext>
            </a:extLst>
          </p:cNvPr>
          <p:cNvSpPr txBox="1">
            <a:spLocks/>
          </p:cNvSpPr>
          <p:nvPr/>
        </p:nvSpPr>
        <p:spPr>
          <a:xfrm>
            <a:off x="143724" y="4948312"/>
            <a:ext cx="2707694" cy="1049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research area is 9.433 km</a:t>
            </a:r>
            <a:r>
              <a:rPr lang="en-US" sz="2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5303" t="14680" r="38485" b="44243"/>
          <a:stretch/>
        </p:blipFill>
        <p:spPr>
          <a:xfrm>
            <a:off x="742868" y="1885394"/>
            <a:ext cx="6457206" cy="322860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FDB5C1B-EC04-A3ED-2458-4F5875BB4889}"/>
              </a:ext>
            </a:extLst>
          </p:cNvPr>
          <p:cNvSpPr txBox="1">
            <a:spLocks/>
          </p:cNvSpPr>
          <p:nvPr/>
        </p:nvSpPr>
        <p:spPr>
          <a:xfrm>
            <a:off x="3065220" y="5367255"/>
            <a:ext cx="2954316" cy="1049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Latitude : 77</a:t>
            </a:r>
            <a:r>
              <a:rPr lang="en-US" sz="2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40’58”E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FDB5C1B-EC04-A3ED-2458-4F5875BB4889}"/>
              </a:ext>
            </a:extLst>
          </p:cNvPr>
          <p:cNvSpPr txBox="1">
            <a:spLocks/>
          </p:cNvSpPr>
          <p:nvPr/>
        </p:nvSpPr>
        <p:spPr>
          <a:xfrm>
            <a:off x="3065220" y="4961950"/>
            <a:ext cx="2954316" cy="1049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Longitude: 12</a:t>
            </a:r>
            <a:r>
              <a:rPr lang="en-US" sz="2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58’03”N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4881" y="3251447"/>
            <a:ext cx="4109844" cy="2828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25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406DD-CB30-1936-3A48-ED7EFF6E1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Count of birds in Bangalore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6B4547-D833-EBA8-6264-FABF2B7E7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4696" y="2015732"/>
            <a:ext cx="9520158" cy="507717"/>
          </a:xfrm>
        </p:spPr>
        <p:txBody>
          <a:bodyPr>
            <a:normAutofit/>
          </a:bodyPr>
          <a:lstStyle/>
          <a:p>
            <a:r>
              <a:rPr lang="en-US" sz="2000" dirty="0"/>
              <a:t>According to bird census </a:t>
            </a:r>
            <a:r>
              <a:rPr lang="en-US" sz="2000" dirty="0" smtClean="0"/>
              <a:t>as on </a:t>
            </a:r>
            <a:r>
              <a:rPr lang="en-US" sz="2000" dirty="0"/>
              <a:t>16 February </a:t>
            </a:r>
            <a:r>
              <a:rPr lang="en-US" sz="2000" dirty="0" smtClean="0"/>
              <a:t>2014 </a:t>
            </a:r>
            <a:r>
              <a:rPr lang="en-US" sz="2000" dirty="0"/>
              <a:t>in Bangalore </a:t>
            </a:r>
          </a:p>
        </p:txBody>
      </p:sp>
      <p:pic>
        <p:nvPicPr>
          <p:cNvPr id="4" name="Picture 4" descr="A picture containing text, screenshot, yellow&#10;&#10;Description automatically generated">
            <a:extLst>
              <a:ext uri="{FF2B5EF4-FFF2-40B4-BE49-F238E27FC236}">
                <a16:creationId xmlns:a16="http://schemas.microsoft.com/office/drawing/2014/main" id="{A062F2E9-191E-A7C6-CBAA-F9420CF61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7642" y="2466014"/>
            <a:ext cx="3969406" cy="1646372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A4AB1A8-47C3-5797-24F8-B1F4391E8172}"/>
              </a:ext>
            </a:extLst>
          </p:cNvPr>
          <p:cNvSpPr txBox="1">
            <a:spLocks/>
          </p:cNvSpPr>
          <p:nvPr/>
        </p:nvSpPr>
        <p:spPr>
          <a:xfrm>
            <a:off x="1534696" y="5253585"/>
            <a:ext cx="9520158" cy="10945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According to recent bird census as on </a:t>
            </a:r>
            <a:r>
              <a:rPr lang="en-US" sz="2200" dirty="0" smtClean="0"/>
              <a:t>2022 in Bangalore, there </a:t>
            </a:r>
            <a:r>
              <a:rPr lang="en-US" sz="2200" dirty="0"/>
              <a:t>are 331 species of birds</a:t>
            </a:r>
          </a:p>
          <a:p>
            <a:pPr marL="0" indent="0">
              <a:buNone/>
            </a:pPr>
            <a:endParaRPr lang="en-US" sz="22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A4AB1A8-47C3-5797-24F8-B1F4391E8172}"/>
              </a:ext>
            </a:extLst>
          </p:cNvPr>
          <p:cNvSpPr txBox="1">
            <a:spLocks/>
          </p:cNvSpPr>
          <p:nvPr/>
        </p:nvSpPr>
        <p:spPr>
          <a:xfrm>
            <a:off x="1534696" y="4562668"/>
            <a:ext cx="9520158" cy="5454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According to bird census as on 2015 </a:t>
            </a:r>
            <a:r>
              <a:rPr lang="en-US" sz="2200" dirty="0" smtClean="0"/>
              <a:t>in Bangalore, there </a:t>
            </a:r>
            <a:r>
              <a:rPr lang="en-US" sz="2200" dirty="0"/>
              <a:t>are 411 species of </a:t>
            </a:r>
            <a:r>
              <a:rPr lang="en-US" sz="2200" dirty="0" smtClean="0"/>
              <a:t>birds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5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837DE-5E34-131D-96D6-8BEBF954A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6454" y="405227"/>
            <a:ext cx="9520158" cy="1049235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Comparing the records 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890463" y="1278971"/>
            <a:ext cx="10387056" cy="5509756"/>
            <a:chOff x="1047483" y="1454462"/>
            <a:chExt cx="9422206" cy="5233203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0DCFC54-2B68-46E6-8AEC-8D2A7365A1FC}"/>
                </a:ext>
              </a:extLst>
            </p:cNvPr>
            <p:cNvGrpSpPr/>
            <p:nvPr/>
          </p:nvGrpSpPr>
          <p:grpSpPr>
            <a:xfrm>
              <a:off x="1047483" y="1454462"/>
              <a:ext cx="9408979" cy="5233203"/>
              <a:chOff x="2752879" y="1931932"/>
              <a:chExt cx="6656593" cy="3567322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81166A0-19F0-4346-B603-A33170C3F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10868"/>
              <a:stretch/>
            </p:blipFill>
            <p:spPr>
              <a:xfrm>
                <a:off x="2752879" y="1931932"/>
                <a:ext cx="6656593" cy="3567322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B0E95D4-1CF3-4757-BE97-3D02646497E6}"/>
                  </a:ext>
                </a:extLst>
              </p:cNvPr>
              <p:cNvSpPr txBox="1"/>
              <p:nvPr/>
            </p:nvSpPr>
            <p:spPr>
              <a:xfrm>
                <a:off x="3885725" y="4069776"/>
                <a:ext cx="138634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</a:rPr>
                  <a:t>225</a:t>
                </a:r>
                <a:endParaRPr lang="en-IN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B07FDBD-BE30-4A3A-96D1-98E74BEA483E}"/>
                  </a:ext>
                </a:extLst>
              </p:cNvPr>
              <p:cNvSpPr txBox="1"/>
              <p:nvPr/>
            </p:nvSpPr>
            <p:spPr>
              <a:xfrm>
                <a:off x="5852495" y="3499851"/>
                <a:ext cx="138634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</a:rPr>
                  <a:t>411</a:t>
                </a:r>
                <a:endParaRPr lang="en-IN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D675D89-9D55-4B49-ABD2-8542AB5CFD88}"/>
                  </a:ext>
                </a:extLst>
              </p:cNvPr>
              <p:cNvSpPr txBox="1"/>
              <p:nvPr/>
            </p:nvSpPr>
            <p:spPr>
              <a:xfrm>
                <a:off x="7853470" y="3854227"/>
                <a:ext cx="138634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</a:rPr>
                  <a:t>331</a:t>
                </a:r>
                <a:endParaRPr lang="en-IN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1061430" y="1706958"/>
              <a:ext cx="9408259" cy="4980707"/>
              <a:chOff x="1048203" y="1615783"/>
              <a:chExt cx="9408259" cy="4980707"/>
            </a:xfrm>
          </p:grpSpPr>
          <p:cxnSp>
            <p:nvCxnSpPr>
              <p:cNvPr id="10" name="Straight Arrow Connector 9"/>
              <p:cNvCxnSpPr/>
              <p:nvPr/>
            </p:nvCxnSpPr>
            <p:spPr>
              <a:xfrm flipV="1">
                <a:off x="3002348" y="2365830"/>
                <a:ext cx="2208283" cy="1465941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/>
              <p:cNvCxnSpPr/>
              <p:nvPr/>
            </p:nvCxnSpPr>
            <p:spPr>
              <a:xfrm>
                <a:off x="6168571" y="2365830"/>
                <a:ext cx="2439491" cy="769256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2067224" y="5608060"/>
                <a:ext cx="8389238" cy="16885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flipV="1">
                <a:off x="2067224" y="1901087"/>
                <a:ext cx="20194" cy="3706976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/>
              <p:cNvSpPr txBox="1"/>
              <p:nvPr/>
            </p:nvSpPr>
            <p:spPr>
              <a:xfrm rot="16200000">
                <a:off x="-343172" y="3664259"/>
                <a:ext cx="3117775" cy="3350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chemeClr val="bg1"/>
                    </a:solidFill>
                  </a:rPr>
                  <a:t>Number of species of birds</a:t>
                </a:r>
                <a:endParaRPr lang="en-IN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4329873" y="6227158"/>
                <a:ext cx="367739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chemeClr val="bg1"/>
                    </a:solidFill>
                  </a:rPr>
                  <a:t>Year </a:t>
                </a:r>
                <a:endParaRPr lang="en-IN" b="1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30" name="Straight Arrow Connector 29"/>
              <p:cNvCxnSpPr/>
              <p:nvPr/>
            </p:nvCxnSpPr>
            <p:spPr>
              <a:xfrm flipH="1" flipV="1">
                <a:off x="2100647" y="6432011"/>
                <a:ext cx="3782917" cy="12119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/>
              <p:cNvCxnSpPr/>
              <p:nvPr/>
            </p:nvCxnSpPr>
            <p:spPr>
              <a:xfrm>
                <a:off x="6584380" y="6411824"/>
                <a:ext cx="3778820" cy="0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/>
              <p:cNvCxnSpPr>
                <a:stCxn id="28" idx="3"/>
              </p:cNvCxnSpPr>
              <p:nvPr/>
            </p:nvCxnSpPr>
            <p:spPr>
              <a:xfrm flipV="1">
                <a:off x="1215715" y="1615783"/>
                <a:ext cx="3638" cy="657101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/>
              <p:cNvCxnSpPr>
                <a:stCxn id="28" idx="1"/>
              </p:cNvCxnSpPr>
              <p:nvPr/>
            </p:nvCxnSpPr>
            <p:spPr>
              <a:xfrm>
                <a:off x="1215715" y="5390659"/>
                <a:ext cx="278" cy="852539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15252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3802724"/>
              </p:ext>
            </p:extLst>
          </p:nvPr>
        </p:nvGraphicFramePr>
        <p:xfrm>
          <a:off x="-1" y="-1"/>
          <a:ext cx="12191999" cy="70677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1865">
                  <a:extLst>
                    <a:ext uri="{9D8B030D-6E8A-4147-A177-3AD203B41FA5}">
                      <a16:colId xmlns:a16="http://schemas.microsoft.com/office/drawing/2014/main" val="3491071332"/>
                    </a:ext>
                  </a:extLst>
                </a:gridCol>
                <a:gridCol w="2521291">
                  <a:extLst>
                    <a:ext uri="{9D8B030D-6E8A-4147-A177-3AD203B41FA5}">
                      <a16:colId xmlns:a16="http://schemas.microsoft.com/office/drawing/2014/main" val="1956565752"/>
                    </a:ext>
                  </a:extLst>
                </a:gridCol>
                <a:gridCol w="25212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20623">
                  <a:extLst>
                    <a:ext uri="{9D8B030D-6E8A-4147-A177-3AD203B41FA5}">
                      <a16:colId xmlns:a16="http://schemas.microsoft.com/office/drawing/2014/main" val="2486498502"/>
                    </a:ext>
                  </a:extLst>
                </a:gridCol>
                <a:gridCol w="3096929">
                  <a:extLst>
                    <a:ext uri="{9D8B030D-6E8A-4147-A177-3AD203B41FA5}">
                      <a16:colId xmlns:a16="http://schemas.microsoft.com/office/drawing/2014/main" val="3247243712"/>
                    </a:ext>
                  </a:extLst>
                </a:gridCol>
              </a:tblGrid>
              <a:tr h="107699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</a:t>
                      </a:r>
                      <a:r>
                        <a:rPr lang="en-US" sz="24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no.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Name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Picture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IUCN Red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List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Food Category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497608413"/>
                  </a:ext>
                </a:extLst>
              </a:tr>
              <a:tr h="84638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Blue rock pigeon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Decreasing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Herbivores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773736149"/>
                  </a:ext>
                </a:extLst>
              </a:tr>
              <a:tr h="88868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Common Raven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Increasing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Omnivore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675670054"/>
                  </a:ext>
                </a:extLst>
              </a:tr>
              <a:tr h="88868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Cattle 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egret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Increasing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Insectivore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155469940"/>
                  </a:ext>
                </a:extLst>
              </a:tr>
              <a:tr h="88868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Blue rock thrush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Stable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Omnivore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851936618"/>
                  </a:ext>
                </a:extLst>
              </a:tr>
              <a:tr h="88868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House sparrows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Decreasing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Herbivore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850905336"/>
                  </a:ext>
                </a:extLst>
              </a:tr>
              <a:tr h="79022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Rose</a:t>
                      </a:r>
                      <a:r>
                        <a:rPr lang="en-US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-Ringed Parakeet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Increasing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Insectivore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652201619"/>
                  </a:ext>
                </a:extLst>
              </a:tr>
              <a:tr h="79943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Black Kite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Stable</a:t>
                      </a:r>
                    </a:p>
                    <a:p>
                      <a:pPr algn="ctr"/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Carnivore</a:t>
                      </a:r>
                    </a:p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Scavenger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566667724"/>
                  </a:ext>
                </a:extLst>
              </a:tr>
            </a:tbl>
          </a:graphicData>
        </a:graphic>
      </p:graphicFrame>
      <p:sp>
        <p:nvSpPr>
          <p:cNvPr id="16" name="Rectangle 15"/>
          <p:cNvSpPr/>
          <p:nvPr/>
        </p:nvSpPr>
        <p:spPr>
          <a:xfrm>
            <a:off x="-1" y="0"/>
            <a:ext cx="12192000" cy="706776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Up Arrow 11"/>
          <p:cNvSpPr/>
          <p:nvPr/>
        </p:nvSpPr>
        <p:spPr>
          <a:xfrm>
            <a:off x="7474854" y="2310412"/>
            <a:ext cx="348342" cy="348343"/>
          </a:xfrm>
          <a:prstGeom prst="up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Up Arrow 13"/>
          <p:cNvSpPr/>
          <p:nvPr/>
        </p:nvSpPr>
        <p:spPr>
          <a:xfrm>
            <a:off x="7503880" y="3157128"/>
            <a:ext cx="348342" cy="348343"/>
          </a:xfrm>
          <a:prstGeom prst="up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Rectangle 14"/>
          <p:cNvSpPr/>
          <p:nvPr/>
        </p:nvSpPr>
        <p:spPr>
          <a:xfrm>
            <a:off x="7213597" y="4141113"/>
            <a:ext cx="914400" cy="1016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Up Arrow 16"/>
          <p:cNvSpPr/>
          <p:nvPr/>
        </p:nvSpPr>
        <p:spPr>
          <a:xfrm flipV="1">
            <a:off x="7503880" y="4976077"/>
            <a:ext cx="348342" cy="377372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Up Arrow 8"/>
          <p:cNvSpPr/>
          <p:nvPr/>
        </p:nvSpPr>
        <p:spPr>
          <a:xfrm>
            <a:off x="7482108" y="5811040"/>
            <a:ext cx="348342" cy="348343"/>
          </a:xfrm>
          <a:prstGeom prst="up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Rectangle 9"/>
          <p:cNvSpPr/>
          <p:nvPr/>
        </p:nvSpPr>
        <p:spPr>
          <a:xfrm>
            <a:off x="7213597" y="6611799"/>
            <a:ext cx="914400" cy="1016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Up Arrow 10"/>
          <p:cNvSpPr/>
          <p:nvPr/>
        </p:nvSpPr>
        <p:spPr>
          <a:xfrm rot="10800000">
            <a:off x="7496626" y="1470606"/>
            <a:ext cx="348342" cy="348343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Rounded Rectangle 12"/>
          <p:cNvSpPr/>
          <p:nvPr/>
        </p:nvSpPr>
        <p:spPr>
          <a:xfrm>
            <a:off x="3759196" y="1088571"/>
            <a:ext cx="2510975" cy="793098"/>
          </a:xfrm>
          <a:prstGeom prst="roundRect">
            <a:avLst>
              <a:gd name="adj" fmla="val 0"/>
            </a:avLst>
          </a:prstGeom>
          <a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145" t="-35246" r="-15462" b="-64955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Rounded Rectangle 17"/>
          <p:cNvSpPr/>
          <p:nvPr/>
        </p:nvSpPr>
        <p:spPr>
          <a:xfrm>
            <a:off x="4389517" y="2827737"/>
            <a:ext cx="1279361" cy="909737"/>
          </a:xfrm>
          <a:prstGeom prst="roundRect">
            <a:avLst>
              <a:gd name="adj" fmla="val 0"/>
            </a:avLst>
          </a:prstGeom>
          <a:blipFill rotWithShape="1">
            <a:blip r:embed="rId5"/>
            <a:srcRect/>
            <a:stretch>
              <a:fillRect t="-25145" b="-37883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Rounded Rectangle 19"/>
          <p:cNvSpPr/>
          <p:nvPr/>
        </p:nvSpPr>
        <p:spPr>
          <a:xfrm>
            <a:off x="3759196" y="6241142"/>
            <a:ext cx="2540004" cy="806085"/>
          </a:xfrm>
          <a:prstGeom prst="roundRect">
            <a:avLst>
              <a:gd name="adj" fmla="val 0"/>
            </a:avLst>
          </a:prstGeom>
          <a:blipFill dpi="0" rotWithShape="1">
            <a:blip r:embed="rId6"/>
            <a:srcRect/>
            <a:stretch>
              <a:fillRect l="-3103" t="-56507" r="-13467" b="-193683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Rounded Rectangle 20"/>
          <p:cNvSpPr/>
          <p:nvPr/>
        </p:nvSpPr>
        <p:spPr>
          <a:xfrm>
            <a:off x="4113368" y="1881670"/>
            <a:ext cx="1802630" cy="905073"/>
          </a:xfrm>
          <a:prstGeom prst="roundRect">
            <a:avLst>
              <a:gd name="adj" fmla="val 0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98" t="-80394" r="598" b="-43427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Rounded Rectangle 21"/>
          <p:cNvSpPr/>
          <p:nvPr/>
        </p:nvSpPr>
        <p:spPr>
          <a:xfrm>
            <a:off x="4388489" y="3755438"/>
            <a:ext cx="1252388" cy="822580"/>
          </a:xfrm>
          <a:prstGeom prst="roundRect">
            <a:avLst>
              <a:gd name="adj" fmla="val 0"/>
            </a:avLst>
          </a:prstGeom>
          <a:blipFill rotWithShape="1">
            <a:blip r:embed="rId8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Rounded Rectangle 22"/>
          <p:cNvSpPr/>
          <p:nvPr/>
        </p:nvSpPr>
        <p:spPr>
          <a:xfrm>
            <a:off x="4275482" y="4592535"/>
            <a:ext cx="1515718" cy="879351"/>
          </a:xfrm>
          <a:prstGeom prst="roundRect">
            <a:avLst>
              <a:gd name="adj" fmla="val 0"/>
            </a:avLst>
          </a:prstGeom>
          <a:blipFill rotWithShape="1">
            <a:blip r:embed="rId9"/>
            <a:srcRect/>
            <a:stretch>
              <a:fillRect t="-23585" b="-1325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4" name="Rounded Rectangle 23"/>
          <p:cNvSpPr/>
          <p:nvPr/>
        </p:nvSpPr>
        <p:spPr>
          <a:xfrm>
            <a:off x="4508312" y="5499622"/>
            <a:ext cx="1132565" cy="754746"/>
          </a:xfrm>
          <a:prstGeom prst="roundRect">
            <a:avLst>
              <a:gd name="adj" fmla="val 0"/>
            </a:avLst>
          </a:prstGeom>
          <a:blipFill rotWithShape="1">
            <a:blip r:embed="rId10"/>
            <a:srcRect/>
            <a:stretch>
              <a:fillRect t="-26217" b="-13804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71707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1022</TotalTime>
  <Words>739</Words>
  <Application>Microsoft Office PowerPoint</Application>
  <PresentationFormat>Widescreen</PresentationFormat>
  <Paragraphs>198</Paragraphs>
  <Slides>20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Tunga</vt:lpstr>
      <vt:lpstr>Wingdings</vt:lpstr>
      <vt:lpstr>Office Theme</vt:lpstr>
      <vt:lpstr>Solution to address change in the number of birds in our locality</vt:lpstr>
      <vt:lpstr>Introduction </vt:lpstr>
      <vt:lpstr>Objectives</vt:lpstr>
      <vt:lpstr>Materials and Methodology</vt:lpstr>
      <vt:lpstr>PowerPoint Presentation</vt:lpstr>
      <vt:lpstr>PowerPoint Presentation</vt:lpstr>
      <vt:lpstr>Count of birds in Bangalore</vt:lpstr>
      <vt:lpstr>Comparing the records </vt:lpstr>
      <vt:lpstr>PowerPoint Presentation</vt:lpstr>
      <vt:lpstr>PowerPoint Presentation</vt:lpstr>
      <vt:lpstr>PowerPoint Presentation</vt:lpstr>
      <vt:lpstr>Threat for birds</vt:lpstr>
      <vt:lpstr>Comparing the deforestation records</vt:lpstr>
      <vt:lpstr>Solution</vt:lpstr>
      <vt:lpstr>PowerPoint Presentation</vt:lpstr>
      <vt:lpstr>Some people who are contributing in saving birds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Lake 2022</dc:title>
  <dc:creator>Rishi.K. Prasad</dc:creator>
  <cp:lastModifiedBy>Sindhu.R</cp:lastModifiedBy>
  <cp:revision>386</cp:revision>
  <dcterms:created xsi:type="dcterms:W3CDTF">2022-11-06T07:57:19Z</dcterms:created>
  <dcterms:modified xsi:type="dcterms:W3CDTF">2022-12-16T10:53:20Z</dcterms:modified>
</cp:coreProperties>
</file>